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572" r:id="rId2"/>
    <p:sldId id="573" r:id="rId3"/>
    <p:sldId id="560" r:id="rId4"/>
    <p:sldId id="574" r:id="rId5"/>
    <p:sldId id="575" r:id="rId6"/>
    <p:sldId id="576" r:id="rId7"/>
    <p:sldId id="577" r:id="rId8"/>
    <p:sldId id="578" r:id="rId9"/>
    <p:sldId id="533" r:id="rId10"/>
    <p:sldId id="566" r:id="rId11"/>
    <p:sldId id="579" r:id="rId12"/>
    <p:sldId id="580" r:id="rId13"/>
    <p:sldId id="595" r:id="rId14"/>
    <p:sldId id="581" r:id="rId15"/>
    <p:sldId id="582" r:id="rId16"/>
    <p:sldId id="583" r:id="rId17"/>
    <p:sldId id="584" r:id="rId18"/>
    <p:sldId id="585" r:id="rId19"/>
    <p:sldId id="586" r:id="rId20"/>
    <p:sldId id="587" r:id="rId21"/>
    <p:sldId id="588" r:id="rId22"/>
    <p:sldId id="589" r:id="rId23"/>
    <p:sldId id="590" r:id="rId24"/>
    <p:sldId id="591" r:id="rId25"/>
    <p:sldId id="592" r:id="rId26"/>
    <p:sldId id="593" r:id="rId27"/>
    <p:sldId id="562" r:id="rId28"/>
    <p:sldId id="570" r:id="rId29"/>
    <p:sldId id="571" r:id="rId30"/>
    <p:sldId id="563" r:id="rId31"/>
    <p:sldId id="564" r:id="rId32"/>
    <p:sldId id="594" r:id="rId33"/>
    <p:sldId id="565" r:id="rId34"/>
    <p:sldId id="567" r:id="rId35"/>
    <p:sldId id="568" r:id="rId36"/>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78012" autoAdjust="0"/>
  </p:normalViewPr>
  <p:slideViewPr>
    <p:cSldViewPr>
      <p:cViewPr varScale="1">
        <p:scale>
          <a:sx n="68" d="100"/>
          <a:sy n="68" d="100"/>
        </p:scale>
        <p:origin x="-2074" y="-82"/>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9/16/2013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9/16/2013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85750" lvl="0" indent="-285750" defTabSz="912937">
              <a:buFont typeface="Arial" pitchFamily="34" charset="0"/>
              <a:buChar char="•"/>
            </a:pP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9/16/2013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9/16/2013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9/16/2013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9/16/2013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9/16/2013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9/16/2013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9/16/2013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9/16/2013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hyperlink" Target="http://robertkaplinsky.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robertkaplinsky.com/what-does-it-mean-to-understand-mathematics/" TargetMode="External"/><Relationship Id="rId5" Type="http://schemas.openxmlformats.org/officeDocument/2006/relationships/image" Target="../media/image2.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robertkaplinsky.com/what-does-it-mean-to-understand-mathematics/" TargetMode="Externa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30.png"/><Relationship Id="rId4" Type="http://schemas.openxmlformats.org/officeDocument/2006/relationships/image" Target="../media/image8.jp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280.png"/><Relationship Id="rId4" Type="http://schemas.openxmlformats.org/officeDocument/2006/relationships/image" Target="../media/image8.jpg"/></Relationships>
</file>

<file path=ppt/slides/_rels/slide27.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Resources.asp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8" Type="http://schemas.openxmlformats.org/officeDocument/2006/relationships/hyperlink" Target="http://www.corestandards.org/"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csstoolbox.com/"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31.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mathematicsvisionproject.org/index.html"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2.jpeg"/><Relationship Id="rId5" Type="http://schemas.openxmlformats.org/officeDocument/2006/relationships/hyperlink" Target="http://www.edutopia.org/" TargetMode="External"/><Relationship Id="rId10" Type="http://schemas.openxmlformats.org/officeDocument/2006/relationships/hyperlink" Target="http://robertkaplinsky.com/"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surveymonkey.com/s/WZKG5G2" TargetMode="External"/><Relationship Id="rId7" Type="http://schemas.openxmlformats.org/officeDocument/2006/relationships/image" Target="../media/image20.jp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30.pn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5: Quadratic Function</a:t>
            </a:r>
            <a:r>
              <a:rPr lang="en-US" sz="4000" dirty="0" smtClean="0"/>
              <a:t/>
            </a:r>
            <a:br>
              <a:rPr lang="en-US" sz="4000" dirty="0" smtClean="0"/>
            </a:br>
            <a:r>
              <a:rPr lang="en-US" sz="2400" dirty="0" smtClean="0"/>
              <a:t>September 17,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5064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57200" y="5562600"/>
            <a:ext cx="8305800" cy="523220"/>
          </a:xfrm>
          <a:prstGeom prst="rect">
            <a:avLst/>
          </a:prstGeom>
          <a:noFill/>
        </p:spPr>
        <p:txBody>
          <a:bodyPr wrap="square" rtlCol="0">
            <a:spAutoFit/>
          </a:bodyPr>
          <a:lstStyle/>
          <a:p>
            <a:pPr algn="ctr"/>
            <a:r>
              <a:rPr lang="en-US" sz="2800" dirty="0">
                <a:hlinkClick r:id="rId4"/>
              </a:rPr>
              <a:t>http://robertkaplinsky.com</a:t>
            </a:r>
            <a:r>
              <a:rPr lang="en-US" sz="2800" dirty="0" smtClean="0">
                <a:hlinkClick r:id="rId4"/>
              </a:rPr>
              <a:t>/</a:t>
            </a:r>
            <a:r>
              <a:rPr lang="en-US" sz="2800" dirty="0" smtClean="0"/>
              <a:t>  </a:t>
            </a:r>
            <a:endParaRPr lang="en-US"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0100" y="1143000"/>
            <a:ext cx="4152900" cy="44196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9" name="Subtitle 2"/>
          <p:cNvSpPr txBox="1">
            <a:spLocks/>
          </p:cNvSpPr>
          <p:nvPr/>
        </p:nvSpPr>
        <p:spPr bwMode="auto">
          <a:xfrm>
            <a:off x="152400" y="1223665"/>
            <a:ext cx="4457700" cy="25101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2 – Reason abstractly and quantitatively</a:t>
            </a:r>
          </a:p>
        </p:txBody>
      </p:sp>
    </p:spTree>
    <p:extLst>
      <p:ext uri="{BB962C8B-B14F-4D97-AF65-F5344CB8AC3E}">
        <p14:creationId xmlns:p14="http://schemas.microsoft.com/office/powerpoint/2010/main" val="2833131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100" y="685800"/>
            <a:ext cx="4000500" cy="5540376"/>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685800"/>
            <a:ext cx="4057650" cy="5534024"/>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914400" y="228601"/>
            <a:ext cx="6934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Understanding?</a:t>
            </a:r>
            <a:endParaRPr lang="en-US" dirty="0">
              <a:latin typeface="Arial Narrow" pitchFamily="34" charset="0"/>
            </a:endParaRPr>
          </a:p>
        </p:txBody>
      </p:sp>
      <p:sp>
        <p:nvSpPr>
          <p:cNvPr id="2" name="TextBox 1"/>
          <p:cNvSpPr txBox="1"/>
          <p:nvPr/>
        </p:nvSpPr>
        <p:spPr>
          <a:xfrm>
            <a:off x="457200" y="5675293"/>
            <a:ext cx="8305800" cy="954107"/>
          </a:xfrm>
          <a:prstGeom prst="rect">
            <a:avLst/>
          </a:prstGeom>
          <a:noFill/>
        </p:spPr>
        <p:txBody>
          <a:bodyPr wrap="square" rtlCol="0">
            <a:spAutoFit/>
          </a:bodyPr>
          <a:lstStyle/>
          <a:p>
            <a:pPr algn="ctr"/>
            <a:r>
              <a:rPr lang="en-US" sz="2800" dirty="0">
                <a:hlinkClick r:id="rId6"/>
              </a:rPr>
              <a:t>http://robertkaplinsky.com/what-does-it-mean-to-understand-mathematics</a:t>
            </a:r>
            <a:r>
              <a:rPr lang="en-US" sz="2800" dirty="0" smtClean="0">
                <a:hlinkClick r:id="rId6"/>
              </a:rPr>
              <a:t>/</a:t>
            </a:r>
            <a:r>
              <a:rPr lang="en-US" sz="2800" dirty="0" smtClean="0"/>
              <a:t>   </a:t>
            </a:r>
            <a:endParaRPr lang="en-US" sz="2800" dirty="0"/>
          </a:p>
        </p:txBody>
      </p:sp>
    </p:spTree>
    <p:extLst>
      <p:ext uri="{BB962C8B-B14F-4D97-AF65-F5344CB8AC3E}">
        <p14:creationId xmlns:p14="http://schemas.microsoft.com/office/powerpoint/2010/main" val="829283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100" y="685800"/>
            <a:ext cx="4000500" cy="5540376"/>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57200" y="5675293"/>
            <a:ext cx="8305800" cy="954107"/>
          </a:xfrm>
          <a:prstGeom prst="rect">
            <a:avLst/>
          </a:prstGeom>
          <a:noFill/>
        </p:spPr>
        <p:txBody>
          <a:bodyPr wrap="square" rtlCol="0">
            <a:spAutoFit/>
          </a:bodyPr>
          <a:lstStyle/>
          <a:p>
            <a:pPr algn="ctr"/>
            <a:r>
              <a:rPr lang="en-US" sz="2800" dirty="0">
                <a:hlinkClick r:id="rId5"/>
              </a:rPr>
              <a:t>http://robertkaplinsky.com/what-does-it-mean-to-understand-mathematics</a:t>
            </a:r>
            <a:r>
              <a:rPr lang="en-US" sz="2800" dirty="0" smtClean="0">
                <a:hlinkClick r:id="rId5"/>
              </a:rPr>
              <a:t>/</a:t>
            </a:r>
            <a:r>
              <a:rPr lang="en-US" sz="2800" dirty="0" smtClean="0"/>
              <a:t>   </a:t>
            </a:r>
            <a:endParaRPr lang="en-US" sz="2800" dirty="0"/>
          </a:p>
        </p:txBody>
      </p:sp>
      <p:sp>
        <p:nvSpPr>
          <p:cNvPr id="4" name="TextBox 3"/>
          <p:cNvSpPr txBox="1"/>
          <p:nvPr/>
        </p:nvSpPr>
        <p:spPr>
          <a:xfrm>
            <a:off x="685800" y="1066800"/>
            <a:ext cx="3657600" cy="4524315"/>
          </a:xfrm>
          <a:prstGeom prst="rect">
            <a:avLst/>
          </a:prstGeom>
          <a:noFill/>
        </p:spPr>
        <p:txBody>
          <a:bodyPr wrap="square" rtlCol="0">
            <a:spAutoFit/>
          </a:bodyPr>
          <a:lstStyle/>
          <a:p>
            <a:pPr marL="457200" indent="-457200">
              <a:buFont typeface="Arial" pitchFamily="34" charset="0"/>
              <a:buChar char="•"/>
            </a:pPr>
            <a:r>
              <a:rPr lang="en-US" sz="3600" dirty="0" smtClean="0"/>
              <a:t>Procedural skill and fluency</a:t>
            </a:r>
          </a:p>
          <a:p>
            <a:pPr marL="457200" indent="-457200">
              <a:buFont typeface="Arial" pitchFamily="34" charset="0"/>
              <a:buChar char="•"/>
            </a:pPr>
            <a:r>
              <a:rPr lang="en-US" sz="3600" dirty="0" smtClean="0"/>
              <a:t>Conceptual understanding</a:t>
            </a:r>
          </a:p>
          <a:p>
            <a:pPr marL="457200" indent="-457200">
              <a:buFont typeface="Arial" pitchFamily="34" charset="0"/>
              <a:buChar char="•"/>
            </a:pPr>
            <a:r>
              <a:rPr lang="en-US" sz="3600" dirty="0" smtClean="0"/>
              <a:t>The ability to apply mathematics</a:t>
            </a:r>
            <a:endParaRPr lang="en-US" sz="3600" dirty="0"/>
          </a:p>
        </p:txBody>
      </p:sp>
      <p:sp>
        <p:nvSpPr>
          <p:cNvPr id="10" name="Title 1"/>
          <p:cNvSpPr>
            <a:spLocks noGrp="1"/>
          </p:cNvSpPr>
          <p:nvPr>
            <p:ph type="ctrTitle"/>
          </p:nvPr>
        </p:nvSpPr>
        <p:spPr>
          <a:xfrm>
            <a:off x="914400" y="228601"/>
            <a:ext cx="6934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Understanding?</a:t>
            </a:r>
            <a:endParaRPr lang="en-US" dirty="0">
              <a:latin typeface="Arial Narrow" pitchFamily="34" charset="0"/>
            </a:endParaRPr>
          </a:p>
        </p:txBody>
      </p:sp>
    </p:spTree>
    <p:extLst>
      <p:ext uri="{BB962C8B-B14F-4D97-AF65-F5344CB8AC3E}">
        <p14:creationId xmlns:p14="http://schemas.microsoft.com/office/powerpoint/2010/main" val="1048590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lvl="1" algn="l">
              <a:buFont typeface="Arial" pitchFamily="34" charset="0"/>
              <a:buChar char="•"/>
            </a:pPr>
            <a:r>
              <a:rPr lang="en-US" dirty="0" smtClean="0">
                <a:solidFill>
                  <a:schemeClr val="tx1"/>
                </a:solidFill>
              </a:rPr>
              <a:t> </a:t>
            </a:r>
            <a:r>
              <a:rPr lang="en-US" dirty="0">
                <a:solidFill>
                  <a:schemeClr val="tx1"/>
                </a:solidFill>
              </a:rPr>
              <a:t>K-9th</a:t>
            </a:r>
            <a:r>
              <a:rPr lang="en-US" dirty="0" smtClean="0">
                <a:solidFill>
                  <a:schemeClr val="tx1"/>
                </a:solidFill>
              </a:rPr>
              <a:t> </a:t>
            </a:r>
          </a:p>
          <a:p>
            <a:pPr lvl="2" algn="l">
              <a:buFont typeface="Wingdings" pitchFamily="2" charset="2"/>
              <a:buChar char="Ø"/>
            </a:pPr>
            <a:r>
              <a:rPr lang="en-US" dirty="0" smtClean="0">
                <a:solidFill>
                  <a:schemeClr val="tx1"/>
                </a:solidFill>
              </a:rPr>
              <a:t> Algebraic expressions</a:t>
            </a:r>
          </a:p>
          <a:p>
            <a:pPr lvl="2" algn="l">
              <a:buFont typeface="Wingdings" pitchFamily="2" charset="2"/>
              <a:buChar char="Ø"/>
            </a:pPr>
            <a:r>
              <a:rPr lang="en-US" dirty="0" smtClean="0">
                <a:solidFill>
                  <a:schemeClr val="tx1"/>
                </a:solidFill>
              </a:rPr>
              <a:t> Properties of operations</a:t>
            </a:r>
          </a:p>
          <a:p>
            <a:pPr lvl="2" algn="l">
              <a:buFont typeface="Wingdings" pitchFamily="2" charset="2"/>
              <a:buChar char="Ø"/>
            </a:pPr>
            <a:r>
              <a:rPr lang="en-US" dirty="0">
                <a:solidFill>
                  <a:schemeClr val="tx1"/>
                </a:solidFill>
              </a:rPr>
              <a:t> </a:t>
            </a:r>
            <a:r>
              <a:rPr lang="en-US" dirty="0" smtClean="0">
                <a:solidFill>
                  <a:schemeClr val="tx1"/>
                </a:solidFill>
              </a:rPr>
              <a:t>Rational and irrational numbers</a:t>
            </a:r>
          </a:p>
          <a:p>
            <a:pPr lvl="2" algn="l">
              <a:buFont typeface="Wingdings" pitchFamily="2" charset="2"/>
              <a:buChar char="Ø"/>
            </a:pPr>
            <a:r>
              <a:rPr lang="en-US" dirty="0">
                <a:solidFill>
                  <a:schemeClr val="tx1"/>
                </a:solidFill>
              </a:rPr>
              <a:t> </a:t>
            </a:r>
            <a:r>
              <a:rPr lang="en-US" dirty="0" smtClean="0">
                <a:solidFill>
                  <a:schemeClr val="tx1"/>
                </a:solidFill>
              </a:rPr>
              <a:t>Radicals and integer exponents with numerical expressions</a:t>
            </a:r>
            <a:endParaRPr lang="en-US" dirty="0">
              <a:solidFill>
                <a:schemeClr val="tx1"/>
              </a:solidFill>
            </a:endParaRPr>
          </a:p>
          <a:p>
            <a:pPr marL="457200" algn="l">
              <a:buFont typeface="Arial" pitchFamily="34" charset="0"/>
              <a:buChar char="•"/>
            </a:pPr>
            <a:r>
              <a:rPr lang="en-US" sz="2800" smtClean="0">
                <a:solidFill>
                  <a:schemeClr val="tx1"/>
                </a:solidFill>
              </a:rPr>
              <a:t> 11th-12th </a:t>
            </a:r>
            <a:endParaRPr lang="en-US" sz="2800" dirty="0">
              <a:solidFill>
                <a:schemeClr val="tx1"/>
              </a:solidFill>
            </a:endParaRPr>
          </a:p>
          <a:p>
            <a:pPr lvl="2" algn="l">
              <a:buFont typeface="Wingdings" pitchFamily="2" charset="2"/>
              <a:buChar char="Ø"/>
            </a:pPr>
            <a:r>
              <a:rPr lang="en-US" dirty="0" smtClean="0">
                <a:solidFill>
                  <a:schemeClr val="tx1"/>
                </a:solidFill>
              </a:rPr>
              <a:t> Polynomial identities and equations</a:t>
            </a:r>
          </a:p>
          <a:p>
            <a:pPr lvl="2" algn="l">
              <a:buFont typeface="Wingdings" pitchFamily="2" charset="2"/>
              <a:buChar char="Ø"/>
            </a:pPr>
            <a:r>
              <a:rPr lang="en-US" dirty="0">
                <a:solidFill>
                  <a:schemeClr val="tx1"/>
                </a:solidFill>
              </a:rPr>
              <a:t> </a:t>
            </a:r>
            <a:r>
              <a:rPr lang="en-US" dirty="0" smtClean="0">
                <a:solidFill>
                  <a:schemeClr val="tx1"/>
                </a:solidFill>
              </a:rPr>
              <a:t>Polynomial, square root, and cube root functions</a:t>
            </a:r>
            <a:endParaRPr lang="en-US" dirty="0">
              <a:solidFill>
                <a:schemeClr val="tx1"/>
              </a:solidFill>
            </a:endParaRPr>
          </a:p>
          <a:p>
            <a:pPr lvl="2" algn="l"/>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4036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The profit that a company makes selling an item (in thousands of dollars) depends on the price of the item (in dollars). If </a:t>
                </a:r>
                <a:r>
                  <a:rPr lang="en-US" sz="2800" i="1" dirty="0" smtClean="0">
                    <a:solidFill>
                      <a:schemeClr val="tx1"/>
                    </a:solidFill>
                    <a:latin typeface="Cambria Math" pitchFamily="18" charset="0"/>
                    <a:ea typeface="Cambria Math" pitchFamily="18" charset="0"/>
                  </a:rPr>
                  <a:t>p</a:t>
                </a:r>
                <a:r>
                  <a:rPr lang="en-US" sz="2800" dirty="0" smtClean="0">
                    <a:solidFill>
                      <a:schemeClr val="tx1"/>
                    </a:solidFill>
                  </a:rPr>
                  <a:t> is the price of the item, then three equivalent forms for the profit are:</a:t>
                </a: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Standard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r>
                            <a:rPr lang="en-US" sz="2800" b="0" i="1" smtClean="0">
                              <a:solidFill>
                                <a:schemeClr val="tx1"/>
                              </a:solidFill>
                              <a:latin typeface="Cambria Math"/>
                            </a:rPr>
                            <m:t>𝑝</m:t>
                          </m:r>
                        </m:e>
                        <m:sup>
                          <m:r>
                            <a:rPr lang="en-US" sz="2800" b="0" i="1" smtClean="0">
                              <a:solidFill>
                                <a:schemeClr val="tx1"/>
                              </a:solidFill>
                              <a:latin typeface="Cambria Math"/>
                            </a:rPr>
                            <m:t>2</m:t>
                          </m:r>
                        </m:sup>
                      </m:sSup>
                      <m:r>
                        <a:rPr lang="en-US" sz="2800" b="0" i="1" smtClean="0">
                          <a:solidFill>
                            <a:schemeClr val="tx1"/>
                          </a:solidFill>
                          <a:latin typeface="Cambria Math"/>
                        </a:rPr>
                        <m:t>+24</m:t>
                      </m:r>
                      <m:r>
                        <a:rPr lang="en-US" sz="2800" b="0" i="1" smtClean="0">
                          <a:solidFill>
                            <a:schemeClr val="tx1"/>
                          </a:solidFill>
                          <a:latin typeface="Cambria Math"/>
                        </a:rPr>
                        <m:t>𝑝</m:t>
                      </m:r>
                      <m:r>
                        <a:rPr lang="en-US" sz="2800" b="0" i="1" smtClean="0">
                          <a:solidFill>
                            <a:schemeClr val="tx1"/>
                          </a:solidFill>
                          <a:latin typeface="Cambria Math"/>
                        </a:rPr>
                        <m:t>−54</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Factored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m:t>
                      </m:r>
                      <m:r>
                        <a:rPr lang="en-US" sz="2800" b="0" i="1" smtClean="0">
                          <a:solidFill>
                            <a:schemeClr val="tx1"/>
                          </a:solidFill>
                          <a:latin typeface="Cambria Math"/>
                        </a:rPr>
                        <m:t>−2</m:t>
                      </m:r>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−3</m:t>
                          </m:r>
                        </m:e>
                      </m:d>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−9</m:t>
                          </m:r>
                        </m:e>
                      </m:d>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Vertex</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−3</m:t>
                              </m:r>
                            </m:e>
                          </m:d>
                        </m:e>
                        <m:sup>
                          <m:r>
                            <a:rPr lang="en-US" sz="2800" b="0" i="1" smtClean="0">
                              <a:solidFill>
                                <a:schemeClr val="tx1"/>
                              </a:solidFill>
                              <a:latin typeface="Cambria Math"/>
                            </a:rPr>
                            <m:t>2</m:t>
                          </m:r>
                        </m:sup>
                      </m:sSup>
                      <m:r>
                        <a:rPr lang="en-US" sz="2800" b="0" i="1" smtClean="0">
                          <a:solidFill>
                            <a:schemeClr val="tx1"/>
                          </a:solidFill>
                          <a:latin typeface="Cambria Math"/>
                        </a:rPr>
                        <m:t>+18</m:t>
                      </m:r>
                    </m:oMath>
                  </m:oMathPara>
                </a14:m>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124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5390963"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A-SSE Profit of a Company</a:t>
            </a:r>
            <a:endParaRPr lang="en-US" sz="1400" dirty="0"/>
          </a:p>
        </p:txBody>
      </p:sp>
    </p:spTree>
    <p:extLst>
      <p:ext uri="{BB962C8B-B14F-4D97-AF65-F5344CB8AC3E}">
        <p14:creationId xmlns:p14="http://schemas.microsoft.com/office/powerpoint/2010/main" val="2486604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Standard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r>
                            <a:rPr lang="en-US" sz="2800" b="0" i="1" smtClean="0">
                              <a:solidFill>
                                <a:schemeClr val="tx1"/>
                              </a:solidFill>
                              <a:latin typeface="Cambria Math"/>
                            </a:rPr>
                            <m:t>𝑝</m:t>
                          </m:r>
                        </m:e>
                        <m:sup>
                          <m:r>
                            <a:rPr lang="en-US" sz="2800" b="0" i="1" smtClean="0">
                              <a:solidFill>
                                <a:schemeClr val="tx1"/>
                              </a:solidFill>
                              <a:latin typeface="Cambria Math"/>
                            </a:rPr>
                            <m:t>2</m:t>
                          </m:r>
                        </m:sup>
                      </m:sSup>
                      <m:r>
                        <a:rPr lang="en-US" sz="2800" b="0" i="1" smtClean="0">
                          <a:solidFill>
                            <a:schemeClr val="tx1"/>
                          </a:solidFill>
                          <a:latin typeface="Cambria Math"/>
                        </a:rPr>
                        <m:t>+24</m:t>
                      </m:r>
                      <m:r>
                        <a:rPr lang="en-US" sz="2800" b="0" i="1" smtClean="0">
                          <a:solidFill>
                            <a:schemeClr val="tx1"/>
                          </a:solidFill>
                          <a:latin typeface="Cambria Math"/>
                        </a:rPr>
                        <m:t>𝑝</m:t>
                      </m:r>
                      <m:r>
                        <a:rPr lang="en-US" sz="2800" b="0" i="1" smtClean="0">
                          <a:solidFill>
                            <a:schemeClr val="tx1"/>
                          </a:solidFill>
                          <a:latin typeface="Cambria Math"/>
                        </a:rPr>
                        <m:t>−54</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Factored</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m:t>
                      </m:r>
                      <m:r>
                        <a:rPr lang="en-US" sz="2800" b="0" i="1" smtClean="0">
                          <a:solidFill>
                            <a:schemeClr val="tx1"/>
                          </a:solidFill>
                          <a:latin typeface="Cambria Math"/>
                        </a:rPr>
                        <m:t>−2</m:t>
                      </m:r>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−3</m:t>
                          </m:r>
                        </m:e>
                      </m:d>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−9</m:t>
                          </m:r>
                        </m:e>
                      </m:d>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m:rPr>
                          <m:nor/>
                        </m:rPr>
                        <a:rPr lang="en-US" sz="2800" b="0" i="0" smtClean="0">
                          <a:solidFill>
                            <a:schemeClr val="tx1"/>
                          </a:solidFill>
                        </a:rPr>
                        <m:t>Vertex</m:t>
                      </m:r>
                      <m:r>
                        <m:rPr>
                          <m:nor/>
                        </m:rPr>
                        <a:rPr lang="en-US" sz="2800" b="0" i="0" smtClean="0">
                          <a:solidFill>
                            <a:schemeClr val="tx1"/>
                          </a:solidFill>
                        </a:rPr>
                        <m:t> </m:t>
                      </m:r>
                      <m:r>
                        <m:rPr>
                          <m:nor/>
                        </m:rPr>
                        <a:rPr lang="en-US" sz="2800" b="0" i="0" smtClean="0">
                          <a:solidFill>
                            <a:schemeClr val="tx1"/>
                          </a:solidFill>
                        </a:rPr>
                        <m:t>form</m:t>
                      </m:r>
                      <m:r>
                        <m:rPr>
                          <m:nor/>
                        </m:rPr>
                        <a:rPr lang="en-US" sz="2800" b="0" i="0" smtClean="0">
                          <a:solidFill>
                            <a:schemeClr val="tx1"/>
                          </a:solidFill>
                        </a:rPr>
                        <m:t>: </m:t>
                      </m:r>
                      <m:r>
                        <a:rPr lang="en-US" sz="2800" b="0" i="1" smtClean="0">
                          <a:solidFill>
                            <a:schemeClr val="tx1"/>
                          </a:solidFill>
                          <a:latin typeface="Cambria Math"/>
                        </a:rPr>
                        <m:t>−2</m:t>
                      </m:r>
                      <m:sSup>
                        <m:sSupPr>
                          <m:ctrlPr>
                            <a:rPr lang="en-US" sz="2800" b="0" i="1" smtClean="0">
                              <a:solidFill>
                                <a:schemeClr val="tx1"/>
                              </a:solidFill>
                              <a:latin typeface="Cambria Math"/>
                            </a:rPr>
                          </m:ctrlPr>
                        </m:sSupPr>
                        <m:e>
                          <m:d>
                            <m:dPr>
                              <m:ctrlPr>
                                <a:rPr lang="en-US" sz="2800" b="0" i="1" smtClean="0">
                                  <a:solidFill>
                                    <a:schemeClr val="tx1"/>
                                  </a:solidFill>
                                  <a:latin typeface="Cambria Math"/>
                                </a:rPr>
                              </m:ctrlPr>
                            </m:dPr>
                            <m:e>
                              <m:r>
                                <a:rPr lang="en-US" sz="2800" b="0" i="1" smtClean="0">
                                  <a:solidFill>
                                    <a:schemeClr val="tx1"/>
                                  </a:solidFill>
                                  <a:latin typeface="Cambria Math"/>
                                </a:rPr>
                                <m:t>𝑝</m:t>
                              </m:r>
                              <m:r>
                                <a:rPr lang="en-US" sz="2800" b="0" i="1" smtClean="0">
                                  <a:solidFill>
                                    <a:schemeClr val="tx1"/>
                                  </a:solidFill>
                                  <a:latin typeface="Cambria Math"/>
                                </a:rPr>
                                <m:t>−6</m:t>
                              </m:r>
                            </m:e>
                          </m:d>
                        </m:e>
                        <m:sup>
                          <m:r>
                            <a:rPr lang="en-US" sz="2800" b="0" i="1" smtClean="0">
                              <a:solidFill>
                                <a:schemeClr val="tx1"/>
                              </a:solidFill>
                              <a:latin typeface="Cambria Math"/>
                            </a:rPr>
                            <m:t>2</m:t>
                          </m:r>
                        </m:sup>
                      </m:sSup>
                      <m:r>
                        <a:rPr lang="en-US" sz="2800" b="0" i="1" smtClean="0">
                          <a:solidFill>
                            <a:schemeClr val="tx1"/>
                          </a:solidFill>
                          <a:latin typeface="Cambria Math"/>
                        </a:rPr>
                        <m:t>+18</m:t>
                      </m:r>
                    </m:oMath>
                  </m:oMathPara>
                </a14:m>
                <a:endParaRPr lang="en-US" sz="2800" dirty="0" smtClean="0">
                  <a:solidFill>
                    <a:schemeClr val="tx1"/>
                  </a:solidFill>
                </a:endParaRPr>
              </a:p>
              <a:p>
                <a:pPr marL="514350" indent="-514350" algn="l"/>
                <a:endParaRPr lang="en-US" sz="2800" dirty="0" smtClean="0">
                  <a:solidFill>
                    <a:schemeClr val="tx1"/>
                  </a:solidFill>
                </a:endParaRPr>
              </a:p>
              <a:p>
                <a:pPr marL="514350" indent="-514350" algn="l"/>
                <a:r>
                  <a:rPr lang="en-US" sz="2800" dirty="0" smtClean="0">
                    <a:solidFill>
                      <a:schemeClr val="tx1"/>
                    </a:solidFill>
                  </a:rPr>
                  <a:t>Which form is most useful in finding:</a:t>
                </a:r>
              </a:p>
              <a:p>
                <a:pPr marL="514350" indent="-514350" algn="l">
                  <a:buAutoNum type="alphaLcPeriod"/>
                </a:pPr>
                <a:r>
                  <a:rPr lang="en-US" sz="2800" dirty="0" smtClean="0">
                    <a:solidFill>
                      <a:schemeClr val="tx1"/>
                    </a:solidFill>
                  </a:rPr>
                  <a:t>The prices that give a profit of zero dollars?</a:t>
                </a:r>
              </a:p>
              <a:p>
                <a:pPr marL="514350" indent="-514350" algn="l">
                  <a:buAutoNum type="alphaLcPeriod"/>
                </a:pPr>
                <a:r>
                  <a:rPr lang="en-US" sz="2800" dirty="0" smtClean="0">
                    <a:solidFill>
                      <a:schemeClr val="tx1"/>
                    </a:solidFill>
                  </a:rPr>
                  <a:t>The profit when the price is zero?</a:t>
                </a:r>
              </a:p>
              <a:p>
                <a:pPr marL="514350" indent="-514350" algn="l">
                  <a:buAutoNum type="alphaLcPeriod"/>
                </a:pPr>
                <a:r>
                  <a:rPr lang="en-US" sz="2800" dirty="0" smtClean="0">
                    <a:solidFill>
                      <a:schemeClr val="tx1"/>
                    </a:solidFill>
                  </a:rPr>
                  <a:t>The price that gives the maximum profit?</a:t>
                </a:r>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5390963"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A-SSE Profit of a Company</a:t>
            </a:r>
            <a:endParaRPr lang="en-US" sz="1400" dirty="0"/>
          </a:p>
        </p:txBody>
      </p:sp>
    </p:spTree>
    <p:extLst>
      <p:ext uri="{BB962C8B-B14F-4D97-AF65-F5344CB8AC3E}">
        <p14:creationId xmlns:p14="http://schemas.microsoft.com/office/powerpoint/2010/main" val="3208162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How many different ways can you think of to solve:</a:t>
                </a:r>
              </a:p>
              <a:p>
                <a:pPr algn="l"/>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𝑥</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r>
                            <a:rPr lang="en-US" sz="2800" b="0" i="1" smtClean="0">
                              <a:solidFill>
                                <a:schemeClr val="tx1"/>
                              </a:solidFill>
                              <a:latin typeface="Cambria Math"/>
                            </a:rPr>
                            <m:t>𝑥</m:t>
                          </m:r>
                          <m:r>
                            <a:rPr lang="en-US" sz="2800" b="0" i="1" smtClean="0">
                              <a:solidFill>
                                <a:schemeClr val="tx1"/>
                              </a:solidFill>
                              <a:latin typeface="Cambria Math"/>
                            </a:rPr>
                            <m:t>−9)</m:t>
                          </m:r>
                        </m:e>
                        <m:sup>
                          <m:r>
                            <a:rPr lang="en-US" sz="2800" b="0" i="1" smtClean="0">
                              <a:solidFill>
                                <a:schemeClr val="tx1"/>
                              </a:solidFill>
                              <a:latin typeface="Cambria Math"/>
                            </a:rPr>
                            <m:t>2</m:t>
                          </m:r>
                        </m:sup>
                      </m:sSup>
                    </m:oMath>
                  </m:oMathPara>
                </a14:m>
                <a:endParaRPr lang="en-US" sz="2800" dirty="0" smtClean="0">
                  <a:solidFill>
                    <a:schemeClr val="tx1"/>
                  </a:solidFill>
                </a:endParaRPr>
              </a:p>
              <a:p>
                <a:pPr algn="l"/>
                <a:endParaRPr lang="en-US" sz="2800" dirty="0" smtClean="0">
                  <a:solidFill>
                    <a:schemeClr val="tx1"/>
                  </a:solidFill>
                </a:endParaRPr>
              </a:p>
              <a:p>
                <a:pPr algn="l"/>
                <a:r>
                  <a:rPr lang="en-US" sz="2800" dirty="0" smtClean="0">
                    <a:solidFill>
                      <a:schemeClr val="tx1"/>
                    </a:solidFill>
                  </a:rPr>
                  <a:t>What are some of the different methods?</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5565370"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A-REI Two Squares are Equal</a:t>
            </a:r>
            <a:endParaRPr lang="en-US" sz="1400" dirty="0"/>
          </a:p>
        </p:txBody>
      </p:sp>
    </p:spTree>
    <p:extLst>
      <p:ext uri="{BB962C8B-B14F-4D97-AF65-F5344CB8AC3E}">
        <p14:creationId xmlns:p14="http://schemas.microsoft.com/office/powerpoint/2010/main" val="11366910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a. How high above the water is the springboard? Explain how your know.</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4089153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b. When does the diver hit the water?</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2146938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b. When does the diver hit the water?</a:t>
                </a:r>
              </a:p>
              <a:p>
                <a:pPr algn="l"/>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a:rPr>
                        <m:t>0</m:t>
                      </m:r>
                      <m:r>
                        <a:rPr lang="en-US" sz="2000" i="1">
                          <a:solidFill>
                            <a:schemeClr val="tx1"/>
                          </a:solidFill>
                          <a:latin typeface="Cambria Math"/>
                        </a:rPr>
                        <m:t>=−5</m:t>
                      </m:r>
                      <m:sSup>
                        <m:sSupPr>
                          <m:ctrlPr>
                            <a:rPr lang="en-US" sz="2000" i="1">
                              <a:solidFill>
                                <a:schemeClr val="tx1"/>
                              </a:solidFill>
                              <a:latin typeface="Cambria Math"/>
                            </a:rPr>
                          </m:ctrlPr>
                        </m:sSupPr>
                        <m:e>
                          <m:r>
                            <a:rPr lang="en-US" sz="2000" i="1">
                              <a:solidFill>
                                <a:schemeClr val="tx1"/>
                              </a:solidFill>
                              <a:latin typeface="Cambria Math"/>
                            </a:rPr>
                            <m:t>𝑡</m:t>
                          </m:r>
                        </m:e>
                        <m:sup>
                          <m:r>
                            <a:rPr lang="en-US" sz="2000" i="1">
                              <a:solidFill>
                                <a:schemeClr val="tx1"/>
                              </a:solidFill>
                              <a:latin typeface="Cambria Math"/>
                            </a:rPr>
                            <m:t>2</m:t>
                          </m:r>
                        </m:sup>
                      </m:sSup>
                      <m:r>
                        <a:rPr lang="en-US" sz="2000" i="1">
                          <a:solidFill>
                            <a:schemeClr val="tx1"/>
                          </a:solidFill>
                          <a:latin typeface="Cambria Math"/>
                        </a:rPr>
                        <m:t>+10</m:t>
                      </m:r>
                      <m:r>
                        <a:rPr lang="en-US" sz="2000" i="1">
                          <a:solidFill>
                            <a:schemeClr val="tx1"/>
                          </a:solidFill>
                          <a:latin typeface="Cambria Math"/>
                        </a:rPr>
                        <m:t>𝑡</m:t>
                      </m:r>
                      <m:r>
                        <a:rPr lang="en-US" sz="2000" i="1">
                          <a:solidFill>
                            <a:schemeClr val="tx1"/>
                          </a:solidFill>
                          <a:latin typeface="Cambria Math"/>
                        </a:rPr>
                        <m:t>+3</m:t>
                      </m:r>
                    </m:oMath>
                  </m:oMathPara>
                </a14:m>
                <a:endParaRPr lang="en-US" sz="20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a:rPr>
                        <m:t>𝑡</m:t>
                      </m:r>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m:t>
                          </m:r>
                          <m:r>
                            <a:rPr lang="en-US" sz="2000" b="0" i="1" smtClean="0">
                              <a:solidFill>
                                <a:schemeClr val="tx1"/>
                              </a:solidFill>
                              <a:latin typeface="Cambria Math"/>
                            </a:rPr>
                            <m:t>10</m:t>
                          </m:r>
                          <m:r>
                            <a:rPr lang="en-US" sz="2000" i="1" smtClean="0">
                              <a:solidFill>
                                <a:schemeClr val="tx1"/>
                              </a:solidFill>
                              <a:latin typeface="Cambria Math"/>
                            </a:rPr>
                            <m:t>±</m:t>
                          </m:r>
                          <m:rad>
                            <m:radPr>
                              <m:degHide m:val="on"/>
                              <m:ctrlPr>
                                <a:rPr lang="en-US" sz="2000" i="1" smtClean="0">
                                  <a:solidFill>
                                    <a:schemeClr val="tx1"/>
                                  </a:solidFill>
                                  <a:latin typeface="Cambria Math"/>
                                </a:rPr>
                              </m:ctrlPr>
                            </m:radPr>
                            <m:deg/>
                            <m:e>
                              <m:sSup>
                                <m:sSupPr>
                                  <m:ctrlPr>
                                    <a:rPr lang="en-US" sz="2000" i="1" smtClean="0">
                                      <a:solidFill>
                                        <a:schemeClr val="tx1"/>
                                      </a:solidFill>
                                      <a:latin typeface="Cambria Math"/>
                                    </a:rPr>
                                  </m:ctrlPr>
                                </m:sSupPr>
                                <m:e>
                                  <m:r>
                                    <a:rPr lang="en-US" sz="2000" b="0" i="1" smtClean="0">
                                      <a:solidFill>
                                        <a:schemeClr val="tx1"/>
                                      </a:solidFill>
                                      <a:latin typeface="Cambria Math"/>
                                    </a:rPr>
                                    <m:t>10</m:t>
                                  </m:r>
                                </m:e>
                                <m:sup>
                                  <m:r>
                                    <a:rPr lang="en-US" sz="2000" i="1" smtClean="0">
                                      <a:solidFill>
                                        <a:schemeClr val="tx1"/>
                                      </a:solidFill>
                                      <a:latin typeface="Cambria Math"/>
                                    </a:rPr>
                                    <m:t>2</m:t>
                                  </m:r>
                                </m:sup>
                              </m:sSup>
                              <m:r>
                                <a:rPr lang="en-US" sz="2000" i="1" smtClean="0">
                                  <a:solidFill>
                                    <a:schemeClr val="tx1"/>
                                  </a:solidFill>
                                  <a:latin typeface="Cambria Math"/>
                                </a:rPr>
                                <m:t>−4</m:t>
                              </m:r>
                              <m:d>
                                <m:dPr>
                                  <m:ctrlPr>
                                    <a:rPr lang="en-US" sz="2000" b="0" i="1" smtClean="0">
                                      <a:solidFill>
                                        <a:schemeClr val="tx1"/>
                                      </a:solidFill>
                                      <a:latin typeface="Cambria Math"/>
                                    </a:rPr>
                                  </m:ctrlPr>
                                </m:dPr>
                                <m:e>
                                  <m:r>
                                    <a:rPr lang="en-US" sz="2000" b="0" i="1" smtClean="0">
                                      <a:solidFill>
                                        <a:schemeClr val="tx1"/>
                                      </a:solidFill>
                                      <a:latin typeface="Cambria Math"/>
                                    </a:rPr>
                                    <m:t>−5</m:t>
                                  </m:r>
                                </m:e>
                              </m:d>
                              <m:r>
                                <a:rPr lang="en-US" sz="2000" b="0" i="1" smtClean="0">
                                  <a:solidFill>
                                    <a:schemeClr val="tx1"/>
                                  </a:solidFill>
                                  <a:latin typeface="Cambria Math"/>
                                </a:rPr>
                                <m:t>3</m:t>
                              </m:r>
                            </m:e>
                          </m:rad>
                        </m:num>
                        <m:den>
                          <m:r>
                            <a:rPr lang="en-US" sz="2000" i="1" smtClean="0">
                              <a:solidFill>
                                <a:schemeClr val="tx1"/>
                              </a:solidFill>
                              <a:latin typeface="Cambria Math"/>
                            </a:rPr>
                            <m:t>2</m:t>
                          </m:r>
                          <m:r>
                            <a:rPr lang="en-US" sz="2000" b="0" i="1" smtClean="0">
                              <a:solidFill>
                                <a:schemeClr val="tx1"/>
                              </a:solidFill>
                              <a:latin typeface="Cambria Math"/>
                            </a:rPr>
                            <m:t>(−5)</m:t>
                          </m:r>
                        </m:den>
                      </m:f>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m:t>
                          </m:r>
                          <m:rad>
                            <m:radPr>
                              <m:degHide m:val="on"/>
                              <m:ctrlPr>
                                <a:rPr lang="en-US" sz="2000" i="1">
                                  <a:solidFill>
                                    <a:schemeClr val="tx1"/>
                                  </a:solidFill>
                                  <a:latin typeface="Cambria Math"/>
                                </a:rPr>
                              </m:ctrlPr>
                            </m:radPr>
                            <m:deg/>
                            <m:e>
                              <m:r>
                                <a:rPr lang="en-US" sz="2000" i="1">
                                  <a:solidFill>
                                    <a:schemeClr val="tx1"/>
                                  </a:solidFill>
                                  <a:latin typeface="Cambria Math"/>
                                </a:rPr>
                                <m:t>160</m:t>
                              </m:r>
                            </m:e>
                          </m:rad>
                        </m:num>
                        <m:den>
                          <m:r>
                            <a:rPr lang="en-US" sz="2000" i="1">
                              <a:solidFill>
                                <a:schemeClr val="tx1"/>
                              </a:solidFill>
                              <a:latin typeface="Cambria Math"/>
                            </a:rPr>
                            <m:t>−10</m:t>
                          </m:r>
                        </m:den>
                      </m:f>
                    </m:oMath>
                  </m:oMathPara>
                </a14:m>
                <a:endParaRPr lang="en-US" sz="2000" dirty="0" smtClean="0">
                  <a:solidFill>
                    <a:schemeClr val="tx1"/>
                  </a:solidFill>
                </a:endParaRPr>
              </a:p>
              <a:p>
                <a14:m>
                  <m:oMath xmlns:m="http://schemas.openxmlformats.org/officeDocument/2006/math">
                    <m:r>
                      <a:rPr lang="en-US" sz="2000" i="1">
                        <a:solidFill>
                          <a:schemeClr val="tx1"/>
                        </a:solidFill>
                        <a:latin typeface="Cambria Math"/>
                      </a:rPr>
                      <m:t>𝑡</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m:t>
                        </m:r>
                        <m:r>
                          <a:rPr lang="en-US" sz="2000" b="0" i="1" smtClean="0">
                            <a:solidFill>
                              <a:schemeClr val="tx1"/>
                            </a:solidFill>
                            <a:latin typeface="Cambria Math"/>
                          </a:rPr>
                          <m:t>−</m:t>
                        </m:r>
                        <m:rad>
                          <m:radPr>
                            <m:degHide m:val="on"/>
                            <m:ctrlPr>
                              <a:rPr lang="en-US" sz="2000" i="1">
                                <a:solidFill>
                                  <a:schemeClr val="tx1"/>
                                </a:solidFill>
                                <a:latin typeface="Cambria Math"/>
                              </a:rPr>
                            </m:ctrlPr>
                          </m:radPr>
                          <m:deg/>
                          <m:e>
                            <m:r>
                              <a:rPr lang="en-US" sz="2000" b="0" i="1" smtClean="0">
                                <a:solidFill>
                                  <a:schemeClr val="tx1"/>
                                </a:solidFill>
                                <a:latin typeface="Cambria Math"/>
                              </a:rPr>
                              <m:t>160</m:t>
                            </m:r>
                          </m:e>
                        </m:rad>
                      </m:num>
                      <m:den>
                        <m:r>
                          <a:rPr lang="en-US" sz="2000" b="0" i="1" smtClean="0">
                            <a:solidFill>
                              <a:schemeClr val="tx1"/>
                            </a:solidFill>
                            <a:latin typeface="Cambria Math"/>
                          </a:rPr>
                          <m:t>−10</m:t>
                        </m:r>
                      </m:den>
                    </m:f>
                    <m:r>
                      <a:rPr lang="en-US" sz="2000" i="1" smtClean="0">
                        <a:solidFill>
                          <a:schemeClr val="tx1"/>
                        </a:solidFill>
                        <a:latin typeface="Cambria Math"/>
                        <a:ea typeface="Cambria Math"/>
                      </a:rPr>
                      <m:t>≈</m:t>
                    </m:r>
                    <m:r>
                      <a:rPr lang="en-US" sz="2000" b="0" i="1" smtClean="0">
                        <a:solidFill>
                          <a:schemeClr val="tx1"/>
                        </a:solidFill>
                        <a:latin typeface="Cambria Math"/>
                        <a:ea typeface="Cambria Math"/>
                      </a:rPr>
                      <m:t>2</m:t>
                    </m:r>
                    <m:f>
                      <m:fPr>
                        <m:ctrlPr>
                          <a:rPr lang="en-US" sz="2000" b="0" i="1" smtClean="0">
                            <a:solidFill>
                              <a:schemeClr val="tx1"/>
                            </a:solidFill>
                            <a:latin typeface="Cambria Math"/>
                            <a:ea typeface="Cambria Math"/>
                          </a:rPr>
                        </m:ctrlPr>
                      </m:fPr>
                      <m:num>
                        <m:r>
                          <a:rPr lang="en-US" sz="2000" b="0" i="1" smtClean="0">
                            <a:solidFill>
                              <a:schemeClr val="tx1"/>
                            </a:solidFill>
                            <a:latin typeface="Cambria Math"/>
                            <a:ea typeface="Cambria Math"/>
                          </a:rPr>
                          <m:t>1</m:t>
                        </m:r>
                      </m:num>
                      <m:den>
                        <m:r>
                          <a:rPr lang="en-US" sz="2000" b="0" i="1" smtClean="0">
                            <a:solidFill>
                              <a:schemeClr val="tx1"/>
                            </a:solidFill>
                            <a:latin typeface="Cambria Math"/>
                            <a:ea typeface="Cambria Math"/>
                          </a:rPr>
                          <m:t>4</m:t>
                        </m:r>
                      </m:den>
                    </m:f>
                  </m:oMath>
                </a14:m>
                <a:r>
                  <a:rPr lang="en-US" sz="2000" dirty="0" smtClean="0">
                    <a:solidFill>
                      <a:schemeClr val="tx1"/>
                    </a:solidFill>
                  </a:rPr>
                  <a:t> seconds</a:t>
                </a:r>
                <a:endParaRPr lang="en-US" sz="2000" dirty="0">
                  <a:solidFill>
                    <a:schemeClr val="tx1"/>
                  </a:solidFill>
                </a:endParaRPr>
              </a:p>
              <a:p>
                <a:pPr algn="l"/>
                <a:endParaRPr lang="en-US" sz="20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1096594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r>
              <a:rPr lang="en-US" sz="3200" dirty="0"/>
              <a:t/>
            </a:r>
            <a:br>
              <a:rPr lang="en-US" sz="3200" dirty="0"/>
            </a:br>
            <a:r>
              <a:rPr lang="en-US" sz="3200" dirty="0"/>
              <a:t>Unit </a:t>
            </a:r>
            <a:r>
              <a:rPr lang="en-US" sz="3200" dirty="0" smtClean="0"/>
              <a:t>5: Quadratic Functions</a:t>
            </a:r>
            <a:r>
              <a:rPr lang="en-US" sz="4000" dirty="0"/>
              <a:t/>
            </a:r>
            <a:br>
              <a:rPr lang="en-US" sz="4000" dirty="0"/>
            </a:br>
            <a:r>
              <a:rPr lang="en-US" sz="2400" dirty="0" smtClean="0"/>
              <a:t>September 17,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12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c. When does the diver reach the peak of the dive?</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18579161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a:t>
                </a:r>
                <a14:m>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=−5</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+10</m:t>
                    </m:r>
                    <m:r>
                      <a:rPr lang="en-US" sz="2800" b="0" i="1" smtClean="0">
                        <a:solidFill>
                          <a:schemeClr val="tx1"/>
                        </a:solidFill>
                        <a:latin typeface="Cambria Math"/>
                      </a:rPr>
                      <m:t>𝑡</m:t>
                    </m:r>
                    <m:r>
                      <a:rPr lang="en-US" sz="2800" b="0" i="1" smtClean="0">
                        <a:solidFill>
                          <a:schemeClr val="tx1"/>
                        </a:solidFill>
                        <a:latin typeface="Cambria Math"/>
                      </a:rPr>
                      <m:t>+3</m:t>
                    </m:r>
                  </m:oMath>
                </a14:m>
                <a:r>
                  <a:rPr lang="en-US" sz="2800" dirty="0" smtClean="0">
                    <a:solidFill>
                      <a:schemeClr val="tx1"/>
                    </a:solidFill>
                  </a:rPr>
                  <a:t> is an expression giving the height of a diver above the water (in meters), </a:t>
                </a:r>
                <a:r>
                  <a:rPr lang="en-US" sz="2800" i="1" dirty="0" smtClean="0">
                    <a:solidFill>
                      <a:schemeClr val="tx1"/>
                    </a:solidFill>
                  </a:rPr>
                  <a:t>t</a:t>
                </a:r>
                <a:r>
                  <a:rPr lang="en-US" sz="2800" dirty="0" smtClean="0">
                    <a:solidFill>
                      <a:schemeClr val="tx1"/>
                    </a:solidFill>
                  </a:rPr>
                  <a:t> seconds after the diver leaves the springboard.</a:t>
                </a:r>
              </a:p>
              <a:p>
                <a:pPr algn="l"/>
                <a:endParaRPr lang="en-US" sz="2800" dirty="0">
                  <a:solidFill>
                    <a:schemeClr val="tx1"/>
                  </a:solidFill>
                </a:endParaRPr>
              </a:p>
              <a:p>
                <a:pPr algn="l"/>
                <a:r>
                  <a:rPr lang="en-US" sz="2800" dirty="0" smtClean="0">
                    <a:solidFill>
                      <a:schemeClr val="tx1"/>
                    </a:solidFill>
                  </a:rPr>
                  <a:t>c. When does the diver reach the peak of the dive?</a:t>
                </a:r>
              </a:p>
              <a:p>
                <a:pPr algn="l"/>
                <a:r>
                  <a:rPr lang="en-US" sz="2800" dirty="0" smtClean="0">
                    <a:solidFill>
                      <a:schemeClr val="tx1"/>
                    </a:solidFill>
                  </a:rPr>
                  <a:t>The diver reaches the peak of the dive at the axis of symmetry.</a:t>
                </a:r>
              </a:p>
              <a:p>
                <a14:m>
                  <m:oMath xmlns:m="http://schemas.openxmlformats.org/officeDocument/2006/math">
                    <m:r>
                      <a:rPr lang="en-US" sz="2800" b="0" i="1" smtClean="0">
                        <a:solidFill>
                          <a:schemeClr val="tx1"/>
                        </a:solidFill>
                        <a:latin typeface="Cambria Math"/>
                      </a:rPr>
                      <m:t>𝑡</m:t>
                    </m:r>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m:t>
                        </m:r>
                        <m:r>
                          <a:rPr lang="en-US" sz="2800" b="0" i="1" smtClean="0">
                            <a:solidFill>
                              <a:schemeClr val="tx1"/>
                            </a:solidFill>
                            <a:latin typeface="Cambria Math"/>
                          </a:rPr>
                          <m:t>𝑏</m:t>
                        </m:r>
                      </m:num>
                      <m:den>
                        <m:r>
                          <a:rPr lang="en-US" sz="2800" b="0" i="1" smtClean="0">
                            <a:solidFill>
                              <a:schemeClr val="tx1"/>
                            </a:solidFill>
                            <a:latin typeface="Cambria Math"/>
                          </a:rPr>
                          <m:t>2</m:t>
                        </m:r>
                        <m:r>
                          <a:rPr lang="en-US" sz="2800" b="0" i="1" smtClean="0">
                            <a:solidFill>
                              <a:schemeClr val="tx1"/>
                            </a:solidFill>
                            <a:latin typeface="Cambria Math"/>
                          </a:rPr>
                          <m:t>𝑎</m:t>
                        </m:r>
                      </m:den>
                    </m:f>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−10</m:t>
                        </m:r>
                      </m:num>
                      <m:den>
                        <m:r>
                          <a:rPr lang="en-US" sz="2800" b="0" i="1" smtClean="0">
                            <a:solidFill>
                              <a:schemeClr val="tx1"/>
                            </a:solidFill>
                            <a:latin typeface="Cambria Math"/>
                          </a:rPr>
                          <m:t>2(−5)</m:t>
                        </m:r>
                      </m:den>
                    </m:f>
                    <m:r>
                      <a:rPr lang="en-US" sz="2800" b="0" i="1" smtClean="0">
                        <a:solidFill>
                          <a:schemeClr val="tx1"/>
                        </a:solidFill>
                        <a:latin typeface="Cambria Math"/>
                      </a:rPr>
                      <m:t>=1</m:t>
                    </m:r>
                  </m:oMath>
                </a14:m>
                <a:r>
                  <a:rPr lang="en-US" sz="2800" dirty="0" smtClean="0">
                    <a:solidFill>
                      <a:schemeClr val="tx1"/>
                    </a:solidFill>
                  </a:rPr>
                  <a:t> second.</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53779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A-REI Springboard Dive</a:t>
            </a:r>
            <a:endParaRPr lang="en-US" sz="1400" dirty="0"/>
          </a:p>
        </p:txBody>
      </p:sp>
    </p:spTree>
    <p:extLst>
      <p:ext uri="{BB962C8B-B14F-4D97-AF65-F5344CB8AC3E}">
        <p14:creationId xmlns:p14="http://schemas.microsoft.com/office/powerpoint/2010/main" val="3339479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Suppose Brett and Andre each throw a baseball into the air. The height of Brett’s baseball is given by:</a:t>
                </a: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h</m:t>
                      </m:r>
                      <m:d>
                        <m:dPr>
                          <m:ctrlPr>
                            <a:rPr lang="en-US" sz="2800" b="0" i="1" smtClean="0">
                              <a:solidFill>
                                <a:schemeClr val="tx1"/>
                              </a:solidFill>
                              <a:latin typeface="Cambria Math"/>
                            </a:rPr>
                          </m:ctrlPr>
                        </m:dPr>
                        <m:e>
                          <m:r>
                            <a:rPr lang="en-US" sz="2800" b="0" i="1" smtClean="0">
                              <a:solidFill>
                                <a:schemeClr val="tx1"/>
                              </a:solidFill>
                              <a:latin typeface="Cambria Math"/>
                            </a:rPr>
                            <m:t>𝑡</m:t>
                          </m:r>
                        </m:e>
                      </m:d>
                      <m:r>
                        <a:rPr lang="en-US" sz="2800" b="0" i="1" smtClean="0">
                          <a:solidFill>
                            <a:schemeClr val="tx1"/>
                          </a:solidFill>
                          <a:latin typeface="Cambria Math"/>
                        </a:rPr>
                        <m:t>=−16</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+79</m:t>
                      </m:r>
                      <m:r>
                        <a:rPr lang="en-US" sz="2800" b="0" i="1" smtClean="0">
                          <a:solidFill>
                            <a:schemeClr val="tx1"/>
                          </a:solidFill>
                          <a:latin typeface="Cambria Math"/>
                        </a:rPr>
                        <m:t>𝑡</m:t>
                      </m:r>
                      <m:r>
                        <a:rPr lang="en-US" sz="2800" b="0" i="1" smtClean="0">
                          <a:solidFill>
                            <a:schemeClr val="tx1"/>
                          </a:solidFill>
                          <a:latin typeface="Cambria Math"/>
                        </a:rPr>
                        <m:t>+6</m:t>
                      </m:r>
                    </m:oMath>
                  </m:oMathPara>
                </a14:m>
                <a:endParaRPr lang="en-US" sz="2800" dirty="0" smtClean="0">
                  <a:solidFill>
                    <a:schemeClr val="tx1"/>
                  </a:solidFill>
                </a:endParaRPr>
              </a:p>
              <a:p>
                <a:pPr algn="l"/>
                <a:r>
                  <a:rPr lang="en-US" sz="2800" dirty="0" smtClean="0">
                    <a:solidFill>
                      <a:schemeClr val="tx1"/>
                    </a:solidFill>
                  </a:rPr>
                  <a:t>Where </a:t>
                </a:r>
                <a:r>
                  <a:rPr lang="en-US" sz="2800" i="1" dirty="0" smtClean="0">
                    <a:solidFill>
                      <a:schemeClr val="tx1"/>
                    </a:solidFill>
                    <a:latin typeface="Cambria Math" pitchFamily="18" charset="0"/>
                    <a:ea typeface="Cambria Math" pitchFamily="18" charset="0"/>
                  </a:rPr>
                  <a:t>h</a:t>
                </a:r>
                <a:r>
                  <a:rPr lang="en-US" sz="2800" dirty="0" smtClean="0">
                    <a:solidFill>
                      <a:schemeClr val="tx1"/>
                    </a:solidFill>
                  </a:rPr>
                  <a:t> is in feet and </a:t>
                </a:r>
                <a:r>
                  <a:rPr lang="en-US" sz="2800" i="1" dirty="0" smtClean="0">
                    <a:solidFill>
                      <a:schemeClr val="tx1"/>
                    </a:solidFill>
                    <a:latin typeface="Cambria Math" pitchFamily="18" charset="0"/>
                    <a:ea typeface="Cambria Math" pitchFamily="18" charset="0"/>
                  </a:rPr>
                  <a:t>t</a:t>
                </a:r>
                <a:r>
                  <a:rPr lang="en-US" sz="2800" dirty="0" smtClean="0">
                    <a:solidFill>
                      <a:schemeClr val="tx1"/>
                    </a:solidFill>
                  </a:rPr>
                  <a:t> is in seconds. The height of Andre’s baseball is given by the graph:</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19494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Throwing Baseballs</a:t>
            </a:r>
            <a:endParaRPr lang="en-US" sz="14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9284" y="3276600"/>
            <a:ext cx="4275068"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57200" y="3962400"/>
            <a:ext cx="3886200" cy="954107"/>
          </a:xfrm>
          <a:prstGeom prst="rect">
            <a:avLst/>
          </a:prstGeom>
          <a:noFill/>
        </p:spPr>
        <p:txBody>
          <a:bodyPr wrap="square" rtlCol="0">
            <a:spAutoFit/>
          </a:bodyPr>
          <a:lstStyle/>
          <a:p>
            <a:r>
              <a:rPr lang="en-US" sz="2800" dirty="0" smtClean="0">
                <a:latin typeface="+mn-lt"/>
              </a:rPr>
              <a:t>How long is each baseball airborne?</a:t>
            </a:r>
            <a:endParaRPr lang="en-US" sz="2800" dirty="0">
              <a:latin typeface="+mn-lt"/>
            </a:endParaRPr>
          </a:p>
        </p:txBody>
      </p:sp>
    </p:spTree>
    <p:extLst>
      <p:ext uri="{BB962C8B-B14F-4D97-AF65-F5344CB8AC3E}">
        <p14:creationId xmlns:p14="http://schemas.microsoft.com/office/powerpoint/2010/main" val="29504054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Brett :</a:t>
                </a: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0=−16</m:t>
                      </m:r>
                      <m:sSup>
                        <m:sSupPr>
                          <m:ctrlPr>
                            <a:rPr lang="en-US" sz="2800" b="0" i="1" smtClean="0">
                              <a:solidFill>
                                <a:schemeClr val="tx1"/>
                              </a:solidFill>
                              <a:latin typeface="Cambria Math"/>
                            </a:rPr>
                          </m:ctrlPr>
                        </m:sSupPr>
                        <m:e>
                          <m:r>
                            <a:rPr lang="en-US" sz="2800" b="0" i="1" smtClean="0">
                              <a:solidFill>
                                <a:schemeClr val="tx1"/>
                              </a:solidFill>
                              <a:latin typeface="Cambria Math"/>
                            </a:rPr>
                            <m:t>𝑡</m:t>
                          </m:r>
                        </m:e>
                        <m:sup>
                          <m:r>
                            <a:rPr lang="en-US" sz="2800" b="0" i="1" smtClean="0">
                              <a:solidFill>
                                <a:schemeClr val="tx1"/>
                              </a:solidFill>
                              <a:latin typeface="Cambria Math"/>
                            </a:rPr>
                            <m:t>2</m:t>
                          </m:r>
                        </m:sup>
                      </m:sSup>
                      <m:r>
                        <a:rPr lang="en-US" sz="2800" b="0" i="1" smtClean="0">
                          <a:solidFill>
                            <a:schemeClr val="tx1"/>
                          </a:solidFill>
                          <a:latin typeface="Cambria Math"/>
                        </a:rPr>
                        <m:t>+79</m:t>
                      </m:r>
                      <m:r>
                        <a:rPr lang="en-US" sz="2800" b="0" i="1" smtClean="0">
                          <a:solidFill>
                            <a:schemeClr val="tx1"/>
                          </a:solidFill>
                          <a:latin typeface="Cambria Math"/>
                        </a:rPr>
                        <m:t>𝑡</m:t>
                      </m:r>
                      <m:r>
                        <a:rPr lang="en-US" sz="2800" b="0" i="1" smtClean="0">
                          <a:solidFill>
                            <a:schemeClr val="tx1"/>
                          </a:solidFill>
                          <a:latin typeface="Cambria Math"/>
                        </a:rPr>
                        <m:t>+6</m:t>
                      </m:r>
                    </m:oMath>
                  </m:oMathPara>
                </a14:m>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itchFamily="18" charset="0"/>
                          <a:ea typeface="Cambria Math" pitchFamily="18" charset="0"/>
                        </a:rPr>
                        <m:t>𝑡</m:t>
                      </m:r>
                      <m:r>
                        <a:rPr lang="en-US" sz="2800" b="0" i="1" smtClean="0">
                          <a:solidFill>
                            <a:schemeClr val="tx1"/>
                          </a:solidFill>
                          <a:latin typeface="Cambria Math" pitchFamily="18" charset="0"/>
                          <a:ea typeface="Cambria Math" pitchFamily="18" charset="0"/>
                        </a:rPr>
                        <m:t>=</m:t>
                      </m:r>
                      <m:f>
                        <m:fPr>
                          <m:ctrlPr>
                            <a:rPr lang="en-US" sz="2800" i="1" smtClean="0">
                              <a:solidFill>
                                <a:schemeClr val="tx1"/>
                              </a:solidFill>
                              <a:latin typeface="Cambria Math"/>
                              <a:ea typeface="Cambria Math" pitchFamily="18" charset="0"/>
                            </a:rPr>
                          </m:ctrlPr>
                        </m:fPr>
                        <m:num>
                          <m:r>
                            <a:rPr lang="en-US" sz="2800" b="0" i="1" smtClean="0">
                              <a:solidFill>
                                <a:schemeClr val="tx1"/>
                              </a:solidFill>
                              <a:latin typeface="Cambria Math" pitchFamily="18" charset="0"/>
                              <a:ea typeface="Cambria Math" pitchFamily="18" charset="0"/>
                            </a:rPr>
                            <m:t>−79±</m:t>
                          </m:r>
                          <m:rad>
                            <m:radPr>
                              <m:degHide m:val="on"/>
                              <m:ctrlPr>
                                <a:rPr lang="en-US" sz="2800" i="1" smtClean="0">
                                  <a:solidFill>
                                    <a:schemeClr val="tx1"/>
                                  </a:solidFill>
                                  <a:latin typeface="Cambria Math"/>
                                  <a:ea typeface="Cambria Math" pitchFamily="18" charset="0"/>
                                </a:rPr>
                              </m:ctrlPr>
                            </m:radPr>
                            <m:deg/>
                            <m:e>
                              <m:sSup>
                                <m:sSupPr>
                                  <m:ctrlPr>
                                    <a:rPr lang="en-US" sz="2800" i="1" smtClean="0">
                                      <a:solidFill>
                                        <a:schemeClr val="tx1"/>
                                      </a:solidFill>
                                      <a:latin typeface="Cambria Math"/>
                                      <a:ea typeface="Cambria Math" pitchFamily="18" charset="0"/>
                                    </a:rPr>
                                  </m:ctrlPr>
                                </m:sSupPr>
                                <m:e>
                                  <m:r>
                                    <a:rPr lang="en-US" sz="2800" b="0" i="1" smtClean="0">
                                      <a:solidFill>
                                        <a:schemeClr val="tx1"/>
                                      </a:solidFill>
                                      <a:latin typeface="Cambria Math" pitchFamily="18" charset="0"/>
                                      <a:ea typeface="Cambria Math" pitchFamily="18" charset="0"/>
                                    </a:rPr>
                                    <m:t>79</m:t>
                                  </m:r>
                                </m:e>
                                <m:sup>
                                  <m:r>
                                    <a:rPr lang="en-US" sz="2800" b="0" i="1" smtClean="0">
                                      <a:solidFill>
                                        <a:schemeClr val="tx1"/>
                                      </a:solidFill>
                                      <a:latin typeface="Cambria Math" pitchFamily="18" charset="0"/>
                                      <a:ea typeface="Cambria Math" pitchFamily="18" charset="0"/>
                                    </a:rPr>
                                    <m:t>2</m:t>
                                  </m:r>
                                </m:sup>
                              </m:sSup>
                              <m:r>
                                <a:rPr lang="en-US" sz="2800" b="0" i="1" smtClean="0">
                                  <a:solidFill>
                                    <a:schemeClr val="tx1"/>
                                  </a:solidFill>
                                  <a:latin typeface="Cambria Math" pitchFamily="18" charset="0"/>
                                  <a:ea typeface="Cambria Math" pitchFamily="18" charset="0"/>
                                </a:rPr>
                                <m:t>−4</m:t>
                              </m:r>
                              <m:d>
                                <m:dPr>
                                  <m:ctrlPr>
                                    <a:rPr lang="en-US" sz="2800" i="1" smtClean="0">
                                      <a:solidFill>
                                        <a:schemeClr val="tx1"/>
                                      </a:solidFill>
                                      <a:latin typeface="Cambria Math"/>
                                      <a:ea typeface="Cambria Math" pitchFamily="18" charset="0"/>
                                    </a:rPr>
                                  </m:ctrlPr>
                                </m:dPr>
                                <m:e>
                                  <m:r>
                                    <a:rPr lang="en-US" sz="2800" b="0" i="1" smtClean="0">
                                      <a:solidFill>
                                        <a:schemeClr val="tx1"/>
                                      </a:solidFill>
                                      <a:latin typeface="Cambria Math" pitchFamily="18" charset="0"/>
                                      <a:ea typeface="Cambria Math" pitchFamily="18" charset="0"/>
                                    </a:rPr>
                                    <m:t>−16</m:t>
                                  </m:r>
                                </m:e>
                              </m:d>
                              <m:r>
                                <a:rPr lang="en-US" sz="2800" b="0" i="1" smtClean="0">
                                  <a:solidFill>
                                    <a:schemeClr val="tx1"/>
                                  </a:solidFill>
                                  <a:latin typeface="Cambria Math" pitchFamily="18" charset="0"/>
                                  <a:ea typeface="Cambria Math" pitchFamily="18" charset="0"/>
                                </a:rPr>
                                <m:t>(6)</m:t>
                              </m:r>
                            </m:e>
                          </m:rad>
                        </m:num>
                        <m:den>
                          <m:r>
                            <a:rPr lang="en-US" sz="2800" b="0" i="1" smtClean="0">
                              <a:solidFill>
                                <a:schemeClr val="tx1"/>
                              </a:solidFill>
                              <a:latin typeface="Cambria Math" pitchFamily="18" charset="0"/>
                              <a:ea typeface="Cambria Math" pitchFamily="18" charset="0"/>
                            </a:rPr>
                            <m:t>2(−16)</m:t>
                          </m:r>
                        </m:den>
                      </m:f>
                    </m:oMath>
                  </m:oMathPara>
                </a14:m>
                <a:endParaRPr lang="en-US" sz="2800" i="1" dirty="0" smtClean="0">
                  <a:solidFill>
                    <a:schemeClr val="tx1"/>
                  </a:solidFill>
                  <a:latin typeface="Cambria Math" pitchFamily="18" charset="0"/>
                  <a:ea typeface="Cambria Math" pitchFamily="18" charset="0"/>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ea typeface="Cambria Math" pitchFamily="18" charset="0"/>
                        </a:rPr>
                        <m:t>𝑡</m:t>
                      </m:r>
                      <m:r>
                        <a:rPr lang="en-US" sz="2800" b="0" i="1" smtClean="0">
                          <a:solidFill>
                            <a:schemeClr val="tx1"/>
                          </a:solidFill>
                          <a:latin typeface="Cambria Math"/>
                          <a:ea typeface="Cambria Math" pitchFamily="18" charset="0"/>
                        </a:rPr>
                        <m:t>=</m:t>
                      </m:r>
                      <m:f>
                        <m:fPr>
                          <m:ctrlPr>
                            <a:rPr lang="en-US" sz="2800" b="0" i="1" smtClean="0">
                              <a:solidFill>
                                <a:schemeClr val="tx1"/>
                              </a:solidFill>
                              <a:latin typeface="Cambria Math"/>
                              <a:ea typeface="Cambria Math" pitchFamily="18" charset="0"/>
                            </a:rPr>
                          </m:ctrlPr>
                        </m:fPr>
                        <m:num>
                          <m:r>
                            <a:rPr lang="en-US" sz="2800" b="0" i="1" smtClean="0">
                              <a:solidFill>
                                <a:schemeClr val="tx1"/>
                              </a:solidFill>
                              <a:latin typeface="Cambria Math"/>
                              <a:ea typeface="Cambria Math" pitchFamily="18" charset="0"/>
                            </a:rPr>
                            <m:t>−79</m:t>
                          </m:r>
                          <m:r>
                            <a:rPr lang="en-US" sz="2800" b="0" i="1" smtClean="0">
                              <a:solidFill>
                                <a:schemeClr val="tx1"/>
                              </a:solidFill>
                              <a:latin typeface="Cambria Math"/>
                              <a:ea typeface="Cambria Math"/>
                            </a:rPr>
                            <m:t>±</m:t>
                          </m:r>
                          <m:rad>
                            <m:radPr>
                              <m:degHide m:val="on"/>
                              <m:ctrlPr>
                                <a:rPr lang="en-US" sz="2800" b="0" i="1" smtClean="0">
                                  <a:solidFill>
                                    <a:schemeClr val="tx1"/>
                                  </a:solidFill>
                                  <a:latin typeface="Cambria Math"/>
                                  <a:ea typeface="Cambria Math"/>
                                </a:rPr>
                              </m:ctrlPr>
                            </m:radPr>
                            <m:deg/>
                            <m:e>
                              <m:r>
                                <a:rPr lang="en-US" sz="2800" b="0" i="1" smtClean="0">
                                  <a:solidFill>
                                    <a:schemeClr val="tx1"/>
                                  </a:solidFill>
                                  <a:latin typeface="Cambria Math"/>
                                  <a:ea typeface="Cambria Math"/>
                                </a:rPr>
                                <m:t>6625</m:t>
                              </m:r>
                            </m:e>
                          </m:rad>
                        </m:num>
                        <m:den>
                          <m:r>
                            <a:rPr lang="en-US" sz="2800" b="0" i="1" smtClean="0">
                              <a:solidFill>
                                <a:schemeClr val="tx1"/>
                              </a:solidFill>
                              <a:latin typeface="Cambria Math"/>
                              <a:ea typeface="Cambria Math" pitchFamily="18" charset="0"/>
                            </a:rPr>
                            <m:t>−32</m:t>
                          </m:r>
                        </m:den>
                      </m:f>
                    </m:oMath>
                  </m:oMathPara>
                </a14:m>
                <a:endParaRPr lang="en-US" sz="2800" i="1" dirty="0" smtClean="0">
                  <a:solidFill>
                    <a:schemeClr val="tx1"/>
                  </a:solidFill>
                  <a:latin typeface="Cambria Math" pitchFamily="18" charset="0"/>
                  <a:ea typeface="Cambria Math" pitchFamily="18" charset="0"/>
                </a:endParaRPr>
              </a:p>
              <a:p>
                <a14:m>
                  <m:oMath xmlns:m="http://schemas.openxmlformats.org/officeDocument/2006/math">
                    <m:r>
                      <a:rPr lang="en-US" sz="2800" b="0" i="1" smtClean="0">
                        <a:solidFill>
                          <a:schemeClr val="tx1"/>
                        </a:solidFill>
                        <a:latin typeface="Cambria Math"/>
                        <a:ea typeface="Cambria Math" pitchFamily="18" charset="0"/>
                      </a:rPr>
                      <m:t>𝑡</m:t>
                    </m:r>
                    <m:r>
                      <a:rPr lang="en-US" sz="2800" b="0" i="1" smtClean="0">
                        <a:solidFill>
                          <a:schemeClr val="tx1"/>
                        </a:solidFill>
                        <a:latin typeface="Cambria Math"/>
                        <a:ea typeface="Cambria Math"/>
                      </a:rPr>
                      <m:t>≈5.01</m:t>
                    </m:r>
                  </m:oMath>
                </a14:m>
                <a:r>
                  <a:rPr lang="en-US" sz="2800" dirty="0" smtClean="0">
                    <a:solidFill>
                      <a:schemeClr val="tx1"/>
                    </a:solidFill>
                    <a:ea typeface="Cambria Math" pitchFamily="18" charset="0"/>
                  </a:rPr>
                  <a:t> and </a:t>
                </a:r>
                <a14:m>
                  <m:oMath xmlns:m="http://schemas.openxmlformats.org/officeDocument/2006/math">
                    <m:r>
                      <a:rPr lang="en-US" sz="2800" i="1">
                        <a:solidFill>
                          <a:schemeClr val="tx1"/>
                        </a:solidFill>
                        <a:latin typeface="Cambria Math"/>
                        <a:ea typeface="Cambria Math" pitchFamily="18" charset="0"/>
                      </a:rPr>
                      <m:t>𝑡</m:t>
                    </m:r>
                    <m:r>
                      <a:rPr lang="en-US" sz="2800" i="1">
                        <a:solidFill>
                          <a:schemeClr val="tx1"/>
                        </a:solidFill>
                        <a:latin typeface="Cambria Math"/>
                        <a:ea typeface="Cambria Math"/>
                      </a:rPr>
                      <m:t>≈</m:t>
                    </m:r>
                    <m:r>
                      <a:rPr lang="en-US" sz="2800" b="0" i="1" smtClean="0">
                        <a:solidFill>
                          <a:schemeClr val="tx1"/>
                        </a:solidFill>
                        <a:latin typeface="Cambria Math"/>
                        <a:ea typeface="Cambria Math"/>
                      </a:rPr>
                      <m:t>−0.07</m:t>
                    </m:r>
                  </m:oMath>
                </a14:m>
                <a:r>
                  <a:rPr lang="en-US" sz="2800" dirty="0">
                    <a:solidFill>
                      <a:schemeClr val="tx1"/>
                    </a:solidFill>
                    <a:ea typeface="Cambria Math" pitchFamily="18" charset="0"/>
                  </a:rPr>
                  <a:t> </a:t>
                </a:r>
                <a:endParaRPr lang="en-US" sz="2800" i="1" dirty="0" smtClean="0">
                  <a:solidFill>
                    <a:schemeClr val="tx1"/>
                  </a:solidFill>
                  <a:latin typeface="Cambria Math" pitchFamily="18" charset="0"/>
                  <a:ea typeface="Cambria Math" pitchFamily="18" charset="0"/>
                </a:endParaRPr>
              </a:p>
              <a:p>
                <a14:m>
                  <m:oMath xmlns:m="http://schemas.openxmlformats.org/officeDocument/2006/math">
                    <m:r>
                      <a:rPr lang="en-US" sz="2800" i="1">
                        <a:solidFill>
                          <a:schemeClr val="tx1"/>
                        </a:solidFill>
                        <a:latin typeface="Cambria Math"/>
                        <a:ea typeface="Cambria Math" pitchFamily="18" charset="0"/>
                      </a:rPr>
                      <m:t>𝑡</m:t>
                    </m:r>
                    <m:r>
                      <a:rPr lang="en-US" sz="2800" i="1">
                        <a:solidFill>
                          <a:schemeClr val="tx1"/>
                        </a:solidFill>
                        <a:latin typeface="Cambria Math"/>
                        <a:ea typeface="Cambria Math"/>
                      </a:rPr>
                      <m:t>≈5.01</m:t>
                    </m:r>
                  </m:oMath>
                </a14:m>
                <a:r>
                  <a:rPr lang="en-US" sz="2800" dirty="0" smtClean="0">
                    <a:solidFill>
                      <a:schemeClr val="tx1"/>
                    </a:solidFill>
                  </a:rPr>
                  <a:t> seconds</a:t>
                </a: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19494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Throwing Baseballs</a:t>
            </a:r>
            <a:endParaRPr lang="en-US" sz="1400" dirty="0"/>
          </a:p>
        </p:txBody>
      </p:sp>
    </p:spTree>
    <p:extLst>
      <p:ext uri="{BB962C8B-B14F-4D97-AF65-F5344CB8AC3E}">
        <p14:creationId xmlns:p14="http://schemas.microsoft.com/office/powerpoint/2010/main" val="10426698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Andre:</a:t>
                </a:r>
              </a:p>
              <a:p>
                <a:pPr algn="l"/>
                <a:endParaRPr lang="en-US" sz="2800" dirty="0">
                  <a:solidFill>
                    <a:schemeClr val="tx1"/>
                  </a:solidFill>
                </a:endParaRPr>
              </a:p>
              <a:p>
                <a:pPr algn="l"/>
                <a:endParaRPr lang="en-US" sz="2800" dirty="0" smtClean="0">
                  <a:solidFill>
                    <a:schemeClr val="tx1"/>
                  </a:solidFill>
                </a:endParaRPr>
              </a:p>
              <a:p>
                <a:pPr algn="l"/>
                <a:endParaRPr lang="en-US" sz="2800" dirty="0">
                  <a:solidFill>
                    <a:schemeClr val="tx1"/>
                  </a:solidFill>
                </a:endParaRPr>
              </a:p>
              <a:p>
                <a:pPr algn="l"/>
                <a:endParaRPr lang="en-US" sz="2800" dirty="0" smtClean="0">
                  <a:solidFill>
                    <a:schemeClr val="tx1"/>
                  </a:solidFill>
                </a:endParaRPr>
              </a:p>
              <a:p>
                <a:pPr algn="l"/>
                <a:endParaRPr lang="en-US" sz="2800" dirty="0">
                  <a:solidFill>
                    <a:schemeClr val="tx1"/>
                  </a:solidFill>
                </a:endParaRPr>
              </a:p>
              <a:p>
                <a:pPr algn="l"/>
                <a:endParaRPr lang="en-US" sz="2800" dirty="0" smtClean="0">
                  <a:solidFill>
                    <a:schemeClr val="tx1"/>
                  </a:solidFill>
                </a:endParaRPr>
              </a:p>
              <a:p>
                <a14:m>
                  <m:oMath xmlns:m="http://schemas.openxmlformats.org/officeDocument/2006/math">
                    <m:r>
                      <a:rPr lang="en-US" sz="2800" b="0" i="1" smtClean="0">
                        <a:solidFill>
                          <a:schemeClr val="tx1"/>
                        </a:solidFill>
                        <a:latin typeface="Cambria Math"/>
                      </a:rPr>
                      <m:t>𝑡</m:t>
                    </m:r>
                    <m:r>
                      <a:rPr lang="en-US" sz="2800" b="0" i="1" smtClean="0">
                        <a:solidFill>
                          <a:schemeClr val="tx1"/>
                        </a:solidFill>
                        <a:latin typeface="Cambria Math"/>
                        <a:ea typeface="Cambria Math"/>
                      </a:rPr>
                      <m:t>≈4.2</m:t>
                    </m:r>
                  </m:oMath>
                </a14:m>
                <a:r>
                  <a:rPr lang="en-US" sz="2800" dirty="0" smtClean="0">
                    <a:solidFill>
                      <a:schemeClr val="tx1"/>
                    </a:solidFill>
                  </a:rPr>
                  <a:t> seconds</a:t>
                </a:r>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5194948"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Throwing Baseballs</a:t>
            </a:r>
            <a:endParaRPr lang="en-US" sz="14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371600"/>
            <a:ext cx="6067838"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6965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71600"/>
            <a:ext cx="21336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828801" y="1371600"/>
                <a:ext cx="7086600" cy="4648200"/>
              </a:xfrm>
            </p:spPr>
            <p:txBody>
              <a:bodyPr/>
              <a:lstStyle/>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𝑓</m:t>
                          </m:r>
                        </m:e>
                        <m:sub>
                          <m:r>
                            <a:rPr lang="en-US" sz="2400" b="0" i="1" smtClean="0">
                              <a:solidFill>
                                <a:schemeClr val="tx1"/>
                              </a:solidFill>
                              <a:latin typeface="Cambria Math"/>
                            </a:rPr>
                            <m:t>1</m:t>
                          </m:r>
                        </m:sub>
                      </m:sSub>
                      <m:d>
                        <m:dPr>
                          <m:ctrlPr>
                            <a:rPr lang="en-US" sz="2400" b="0" i="1" smtClean="0">
                              <a:solidFill>
                                <a:schemeClr val="tx1"/>
                              </a:solidFill>
                              <a:latin typeface="Cambria Math"/>
                            </a:rPr>
                          </m:ctrlPr>
                        </m:dPr>
                        <m:e>
                          <m:r>
                            <a:rPr lang="en-US" sz="2400" b="0" i="1" smtClean="0">
                              <a:solidFill>
                                <a:schemeClr val="tx1"/>
                              </a:solidFill>
                              <a:latin typeface="Cambria Math"/>
                            </a:rPr>
                            <m:t>𝑥</m:t>
                          </m:r>
                        </m:e>
                      </m:d>
                      <m:r>
                        <a:rPr lang="en-US" sz="2400" b="0" i="1" smtClean="0">
                          <a:solidFill>
                            <a:schemeClr val="tx1"/>
                          </a:solidFill>
                          <a:latin typeface="Cambria Math"/>
                        </a:rPr>
                        <m:t>=</m:t>
                      </m:r>
                      <m:sSup>
                        <m:sSupPr>
                          <m:ctrlPr>
                            <a:rPr lang="en-US" sz="2400" b="0" i="1" smtClean="0">
                              <a:solidFill>
                                <a:schemeClr val="tx1"/>
                              </a:solidFill>
                              <a:latin typeface="Cambria Math"/>
                            </a:rPr>
                          </m:ctrlPr>
                        </m:sSupPr>
                        <m:e>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+12)</m:t>
                          </m:r>
                        </m:e>
                        <m:sup>
                          <m:r>
                            <a:rPr lang="en-US" sz="2400" b="0" i="1" smtClean="0">
                              <a:solidFill>
                                <a:schemeClr val="tx1"/>
                              </a:solidFill>
                              <a:latin typeface="Cambria Math"/>
                            </a:rPr>
                            <m:t>2</m:t>
                          </m:r>
                        </m:sup>
                      </m:sSup>
                      <m:r>
                        <a:rPr lang="en-US" sz="2400" b="0" i="1" smtClean="0">
                          <a:solidFill>
                            <a:schemeClr val="tx1"/>
                          </a:solidFill>
                          <a:latin typeface="Cambria Math"/>
                        </a:rPr>
                        <m:t>+4</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2</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b="0" i="1" smtClean="0">
                              <a:solidFill>
                                <a:schemeClr val="tx1"/>
                              </a:solidFill>
                              <a:latin typeface="Cambria Math"/>
                            </a:rPr>
                            <m:t>−</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2)</m:t>
                          </m:r>
                        </m:e>
                        <m:sup>
                          <m:r>
                            <a:rPr lang="en-US" sz="2400" i="1">
                              <a:solidFill>
                                <a:schemeClr val="tx1"/>
                              </a:solidFill>
                              <a:latin typeface="Cambria Math"/>
                            </a:rPr>
                            <m:t>2</m:t>
                          </m:r>
                        </m:sup>
                      </m:sSup>
                      <m:r>
                        <a:rPr lang="en-US" sz="2400" b="0" i="1" smtClean="0">
                          <a:solidFill>
                            <a:schemeClr val="tx1"/>
                          </a:solidFill>
                          <a:latin typeface="Cambria Math"/>
                        </a:rPr>
                        <m:t>−1</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3</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e>
                        <m:sup>
                          <m:r>
                            <a:rPr lang="en-US" sz="2400" i="1">
                              <a:solidFill>
                                <a:schemeClr val="tx1"/>
                              </a:solidFill>
                              <a:latin typeface="Cambria Math"/>
                            </a:rPr>
                            <m:t>2</m:t>
                          </m:r>
                        </m:sup>
                      </m:sSup>
                      <m:r>
                        <a:rPr lang="en-US" sz="2400" b="0" i="1" smtClean="0">
                          <a:solidFill>
                            <a:schemeClr val="tx1"/>
                          </a:solidFill>
                          <a:latin typeface="Cambria Math"/>
                        </a:rPr>
                        <m:t>−</m:t>
                      </m:r>
                      <m:r>
                        <a:rPr lang="en-US" sz="2400" i="1">
                          <a:solidFill>
                            <a:schemeClr val="tx1"/>
                          </a:solidFill>
                          <a:latin typeface="Cambria Math"/>
                        </a:rPr>
                        <m:t>4</m:t>
                      </m:r>
                      <m:r>
                        <a:rPr lang="en-US" sz="2400" b="0" i="1" smtClean="0">
                          <a:solidFill>
                            <a:schemeClr val="tx1"/>
                          </a:solidFill>
                          <a:latin typeface="Cambria Math"/>
                        </a:rPr>
                        <m:t>0</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4</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12)</m:t>
                          </m:r>
                        </m:e>
                        <m:sup>
                          <m:r>
                            <a:rPr lang="en-US" sz="2400" i="1">
                              <a:solidFill>
                                <a:schemeClr val="tx1"/>
                              </a:solidFill>
                              <a:latin typeface="Cambria Math"/>
                            </a:rPr>
                            <m:t>2</m:t>
                          </m:r>
                        </m:sup>
                      </m:sSup>
                      <m:r>
                        <a:rPr lang="en-US" sz="2400" b="0" i="1" smtClean="0">
                          <a:solidFill>
                            <a:schemeClr val="tx1"/>
                          </a:solidFill>
                          <a:latin typeface="Cambria Math"/>
                        </a:rPr>
                        <m:t>−9</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5</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−4(</m:t>
                      </m:r>
                      <m:r>
                        <a:rPr lang="en-US" sz="2400" b="0" i="1" smtClean="0">
                          <a:solidFill>
                            <a:schemeClr val="tx1"/>
                          </a:solidFill>
                          <a:latin typeface="Cambria Math"/>
                        </a:rPr>
                        <m:t>𝑥</m:t>
                      </m:r>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+3)</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6</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+4)(</m:t>
                      </m:r>
                      <m:r>
                        <a:rPr lang="en-US" sz="2400" i="1">
                          <a:solidFill>
                            <a:schemeClr val="tx1"/>
                          </a:solidFill>
                          <a:latin typeface="Cambria Math"/>
                        </a:rPr>
                        <m:t>𝑥</m:t>
                      </m:r>
                      <m:r>
                        <a:rPr lang="en-US" sz="2400" b="0" i="1" smtClean="0">
                          <a:solidFill>
                            <a:schemeClr val="tx1"/>
                          </a:solidFill>
                          <a:latin typeface="Cambria Math"/>
                        </a:rPr>
                        <m:t>−6</m:t>
                      </m:r>
                      <m:r>
                        <a:rPr lang="en-US" sz="2400" i="1">
                          <a:solidFill>
                            <a:schemeClr val="tx1"/>
                          </a:solidFill>
                          <a:latin typeface="Cambria Math"/>
                        </a:rPr>
                        <m:t>)</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7</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smtClean="0">
                          <a:solidFill>
                            <a:schemeClr val="tx1"/>
                          </a:solidFill>
                          <a:latin typeface="Cambria Math"/>
                        </a:rPr>
                        <m:t> </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−1</m:t>
                      </m:r>
                      <m:r>
                        <a:rPr lang="en-US" sz="2400" i="1">
                          <a:solidFill>
                            <a:schemeClr val="tx1"/>
                          </a:solidFill>
                          <a:latin typeface="Cambria Math"/>
                        </a:rPr>
                        <m:t>2)(</m:t>
                      </m:r>
                      <m:r>
                        <a:rPr lang="en-US" sz="2400" b="0" i="1" smtClean="0">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8</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24−</m:t>
                      </m:r>
                      <m:r>
                        <a:rPr lang="en-US" sz="2400" b="0" i="1" smtClean="0">
                          <a:solidFill>
                            <a:schemeClr val="tx1"/>
                          </a:solidFill>
                          <a:latin typeface="Cambria Math"/>
                        </a:rPr>
                        <m:t>𝑥</m:t>
                      </m:r>
                      <m:r>
                        <a:rPr lang="en-US" sz="2400" i="1">
                          <a:solidFill>
                            <a:schemeClr val="tx1"/>
                          </a:solidFill>
                          <a:latin typeface="Cambria Math"/>
                        </a:rPr>
                        <m:t>)(</m:t>
                      </m:r>
                      <m:r>
                        <a:rPr lang="en-US" sz="2400" b="0" i="1" smtClean="0">
                          <a:solidFill>
                            <a:schemeClr val="tx1"/>
                          </a:solidFill>
                          <a:latin typeface="Cambria Math"/>
                        </a:rPr>
                        <m:t>40−</m:t>
                      </m:r>
                      <m:r>
                        <a:rPr lang="en-US" sz="2400" b="0" i="1" smtClean="0">
                          <a:solidFill>
                            <a:schemeClr val="tx1"/>
                          </a:solidFill>
                          <a:latin typeface="Cambria Math"/>
                        </a:rPr>
                        <m:t>𝑥</m:t>
                      </m:r>
                      <m:r>
                        <a:rPr lang="en-US" sz="2400" i="1">
                          <a:solidFill>
                            <a:schemeClr val="tx1"/>
                          </a:solidFill>
                          <a:latin typeface="Cambria Math"/>
                        </a:rPr>
                        <m:t>)</m:t>
                      </m:r>
                    </m:oMath>
                  </m:oMathPara>
                </a14:m>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828801" y="1371600"/>
                <a:ext cx="7086600" cy="4648200"/>
              </a:xfrm>
              <a:blipFill rotWithShape="1">
                <a:blip r:embed="rId5"/>
                <a:stretch>
                  <a:fillRect/>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spTree>
    <p:extLst>
      <p:ext uri="{BB962C8B-B14F-4D97-AF65-F5344CB8AC3E}">
        <p14:creationId xmlns:p14="http://schemas.microsoft.com/office/powerpoint/2010/main" val="22311384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71600"/>
            <a:ext cx="21336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828801" y="1371600"/>
                <a:ext cx="7086600" cy="4648200"/>
              </a:xfrm>
            </p:spPr>
            <p:txBody>
              <a:bodyPr/>
              <a:lstStyle/>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bg1">
                                  <a:lumMod val="65000"/>
                                </a:schemeClr>
                              </a:solidFill>
                              <a:latin typeface="Cambria Math"/>
                            </a:rPr>
                          </m:ctrlPr>
                        </m:sSubPr>
                        <m:e>
                          <m:r>
                            <a:rPr lang="en-US" sz="2400" b="0" i="1" smtClean="0">
                              <a:solidFill>
                                <a:schemeClr val="bg1">
                                  <a:lumMod val="65000"/>
                                </a:schemeClr>
                              </a:solidFill>
                              <a:latin typeface="Cambria Math"/>
                            </a:rPr>
                            <m:t>𝑓</m:t>
                          </m:r>
                        </m:e>
                        <m:sub>
                          <m:r>
                            <a:rPr lang="en-US" sz="2400" b="0" i="1" smtClean="0">
                              <a:solidFill>
                                <a:schemeClr val="bg1">
                                  <a:lumMod val="65000"/>
                                </a:schemeClr>
                              </a:solidFill>
                              <a:latin typeface="Cambria Math"/>
                            </a:rPr>
                            <m:t>1</m:t>
                          </m:r>
                        </m:sub>
                      </m:sSub>
                      <m:d>
                        <m:dPr>
                          <m:ctrlPr>
                            <a:rPr lang="en-US" sz="2400" b="0" i="1" smtClean="0">
                              <a:solidFill>
                                <a:schemeClr val="bg1">
                                  <a:lumMod val="65000"/>
                                </a:schemeClr>
                              </a:solidFill>
                              <a:latin typeface="Cambria Math"/>
                            </a:rPr>
                          </m:ctrlPr>
                        </m:dPr>
                        <m:e>
                          <m:r>
                            <a:rPr lang="en-US" sz="2400" b="0" i="1" smtClean="0">
                              <a:solidFill>
                                <a:schemeClr val="bg1">
                                  <a:lumMod val="65000"/>
                                </a:schemeClr>
                              </a:solidFill>
                              <a:latin typeface="Cambria Math"/>
                            </a:rPr>
                            <m:t>𝑥</m:t>
                          </m:r>
                        </m:e>
                      </m:d>
                      <m:r>
                        <a:rPr lang="en-US" sz="2400" b="0" i="1" smtClean="0">
                          <a:solidFill>
                            <a:schemeClr val="bg1">
                              <a:lumMod val="65000"/>
                            </a:schemeClr>
                          </a:solidFill>
                          <a:latin typeface="Cambria Math"/>
                        </a:rPr>
                        <m:t>=</m:t>
                      </m:r>
                      <m:sSup>
                        <m:sSupPr>
                          <m:ctrlPr>
                            <a:rPr lang="en-US" sz="2400" b="0" i="1" smtClean="0">
                              <a:solidFill>
                                <a:schemeClr val="bg1">
                                  <a:lumMod val="65000"/>
                                </a:schemeClr>
                              </a:solidFill>
                              <a:latin typeface="Cambria Math"/>
                            </a:rPr>
                          </m:ctrlPr>
                        </m:sSupPr>
                        <m:e>
                          <m:r>
                            <a:rPr lang="en-US" sz="2400" b="0" i="1" smtClean="0">
                              <a:solidFill>
                                <a:schemeClr val="bg1">
                                  <a:lumMod val="65000"/>
                                </a:schemeClr>
                              </a:solidFill>
                              <a:latin typeface="Cambria Math"/>
                            </a:rPr>
                            <m:t>(</m:t>
                          </m:r>
                          <m:r>
                            <a:rPr lang="en-US" sz="2400" b="0" i="1" smtClean="0">
                              <a:solidFill>
                                <a:schemeClr val="bg1">
                                  <a:lumMod val="65000"/>
                                </a:schemeClr>
                              </a:solidFill>
                              <a:latin typeface="Cambria Math"/>
                            </a:rPr>
                            <m:t>𝑥</m:t>
                          </m:r>
                          <m:r>
                            <a:rPr lang="en-US" sz="2400" b="0" i="1" smtClean="0">
                              <a:solidFill>
                                <a:schemeClr val="bg1">
                                  <a:lumMod val="65000"/>
                                </a:schemeClr>
                              </a:solidFill>
                              <a:latin typeface="Cambria Math"/>
                            </a:rPr>
                            <m:t>+12)</m:t>
                          </m:r>
                        </m:e>
                        <m:sup>
                          <m:r>
                            <a:rPr lang="en-US" sz="2400" b="0" i="1" smtClean="0">
                              <a:solidFill>
                                <a:schemeClr val="bg1">
                                  <a:lumMod val="65000"/>
                                </a:schemeClr>
                              </a:solidFill>
                              <a:latin typeface="Cambria Math"/>
                            </a:rPr>
                            <m:t>2</m:t>
                          </m:r>
                        </m:sup>
                      </m:sSup>
                      <m:r>
                        <a:rPr lang="en-US" sz="2400" b="0" i="1" smtClean="0">
                          <a:solidFill>
                            <a:schemeClr val="bg1">
                              <a:lumMod val="65000"/>
                            </a:schemeClr>
                          </a:solidFill>
                          <a:latin typeface="Cambria Math"/>
                        </a:rPr>
                        <m:t>+4</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2</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sSup>
                        <m:sSupPr>
                          <m:ctrlPr>
                            <a:rPr lang="en-US" sz="2400" i="1">
                              <a:solidFill>
                                <a:schemeClr val="bg1">
                                  <a:lumMod val="65000"/>
                                </a:schemeClr>
                              </a:solidFill>
                              <a:latin typeface="Cambria Math"/>
                            </a:rPr>
                          </m:ctrlPr>
                        </m:sSupPr>
                        <m:e>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2)</m:t>
                          </m:r>
                        </m:e>
                        <m:sup>
                          <m:r>
                            <a:rPr lang="en-US" sz="2400" i="1">
                              <a:solidFill>
                                <a:schemeClr val="bg1">
                                  <a:lumMod val="65000"/>
                                </a:schemeClr>
                              </a:solidFill>
                              <a:latin typeface="Cambria Math"/>
                            </a:rPr>
                            <m:t>2</m:t>
                          </m:r>
                        </m:sup>
                      </m:sSup>
                      <m:r>
                        <a:rPr lang="en-US" sz="2400" b="0" i="1" smtClean="0">
                          <a:solidFill>
                            <a:schemeClr val="bg1">
                              <a:lumMod val="65000"/>
                            </a:schemeClr>
                          </a:solidFill>
                          <a:latin typeface="Cambria Math"/>
                        </a:rPr>
                        <m:t>−1</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3</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sSup>
                        <m:sSupPr>
                          <m:ctrlPr>
                            <a:rPr lang="en-US" sz="2400" i="1">
                              <a:solidFill>
                                <a:schemeClr val="bg1">
                                  <a:lumMod val="65000"/>
                                </a:schemeClr>
                              </a:solidFill>
                              <a:latin typeface="Cambria Math"/>
                            </a:rPr>
                          </m:ctrlPr>
                        </m:sSupPr>
                        <m:e>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i="1">
                              <a:solidFill>
                                <a:schemeClr val="bg1">
                                  <a:lumMod val="65000"/>
                                </a:schemeClr>
                              </a:solidFill>
                              <a:latin typeface="Cambria Math"/>
                            </a:rPr>
                            <m:t>+18)</m:t>
                          </m:r>
                        </m:e>
                        <m:sup>
                          <m:r>
                            <a:rPr lang="en-US" sz="2400" i="1">
                              <a:solidFill>
                                <a:schemeClr val="bg1">
                                  <a:lumMod val="65000"/>
                                </a:schemeClr>
                              </a:solidFill>
                              <a:latin typeface="Cambria Math"/>
                            </a:rPr>
                            <m:t>2</m:t>
                          </m:r>
                        </m:sup>
                      </m:sSup>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4</m:t>
                      </m:r>
                      <m:r>
                        <a:rPr lang="en-US" sz="2400" b="0" i="1" smtClean="0">
                          <a:solidFill>
                            <a:schemeClr val="bg1">
                              <a:lumMod val="65000"/>
                            </a:schemeClr>
                          </a:solidFill>
                          <a:latin typeface="Cambria Math"/>
                        </a:rPr>
                        <m:t>0</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4</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12)</m:t>
                          </m:r>
                        </m:e>
                        <m:sup>
                          <m:r>
                            <a:rPr lang="en-US" sz="2400" i="1">
                              <a:solidFill>
                                <a:schemeClr val="tx1"/>
                              </a:solidFill>
                              <a:latin typeface="Cambria Math"/>
                            </a:rPr>
                            <m:t>2</m:t>
                          </m:r>
                        </m:sup>
                      </m:sSup>
                      <m:r>
                        <a:rPr lang="en-US" sz="2400" b="0" i="1" smtClean="0">
                          <a:solidFill>
                            <a:schemeClr val="tx1"/>
                          </a:solidFill>
                          <a:latin typeface="Cambria Math"/>
                        </a:rPr>
                        <m:t>−9</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5</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r>
                        <a:rPr lang="en-US" sz="2400" b="0" i="1" smtClean="0">
                          <a:solidFill>
                            <a:schemeClr val="bg1">
                              <a:lumMod val="65000"/>
                            </a:schemeClr>
                          </a:solidFill>
                          <a:latin typeface="Cambria Math"/>
                        </a:rPr>
                        <m:t>−4(</m:t>
                      </m:r>
                      <m:r>
                        <a:rPr lang="en-US" sz="2400" b="0" i="1" smtClean="0">
                          <a:solidFill>
                            <a:schemeClr val="bg1">
                              <a:lumMod val="65000"/>
                            </a:schemeClr>
                          </a:solidFill>
                          <a:latin typeface="Cambria Math"/>
                        </a:rPr>
                        <m:t>𝑥</m:t>
                      </m:r>
                      <m:r>
                        <a:rPr lang="en-US" sz="2400" b="0" i="1" smtClean="0">
                          <a:solidFill>
                            <a:schemeClr val="bg1">
                              <a:lumMod val="65000"/>
                            </a:schemeClr>
                          </a:solidFill>
                          <a:latin typeface="Cambria Math"/>
                        </a:rPr>
                        <m:t>+2)(</m:t>
                      </m:r>
                      <m:r>
                        <a:rPr lang="en-US" sz="2400" b="0" i="1" smtClean="0">
                          <a:solidFill>
                            <a:schemeClr val="bg1">
                              <a:lumMod val="65000"/>
                            </a:schemeClr>
                          </a:solidFill>
                          <a:latin typeface="Cambria Math"/>
                        </a:rPr>
                        <m:t>𝑥</m:t>
                      </m:r>
                      <m:r>
                        <a:rPr lang="en-US" sz="2400" b="0" i="1" smtClean="0">
                          <a:solidFill>
                            <a:schemeClr val="bg1">
                              <a:lumMod val="65000"/>
                            </a:schemeClr>
                          </a:solidFill>
                          <a:latin typeface="Cambria Math"/>
                        </a:rPr>
                        <m:t>+3)</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6</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i="1">
                          <a:solidFill>
                            <a:schemeClr val="bg1">
                              <a:lumMod val="65000"/>
                            </a:schemeClr>
                          </a:solidFill>
                          <a:latin typeface="Cambria Math"/>
                        </a:rPr>
                        <m:t>+4)(</m:t>
                      </m:r>
                      <m:r>
                        <a:rPr lang="en-US" sz="2400" i="1">
                          <a:solidFill>
                            <a:schemeClr val="bg1">
                              <a:lumMod val="65000"/>
                            </a:schemeClr>
                          </a:solidFill>
                          <a:latin typeface="Cambria Math"/>
                        </a:rPr>
                        <m:t>𝑥</m:t>
                      </m:r>
                      <m:r>
                        <a:rPr lang="en-US" sz="2400" b="0" i="1" smtClean="0">
                          <a:solidFill>
                            <a:schemeClr val="bg1">
                              <a:lumMod val="65000"/>
                            </a:schemeClr>
                          </a:solidFill>
                          <a:latin typeface="Cambria Math"/>
                        </a:rPr>
                        <m:t>−6</m:t>
                      </m:r>
                      <m:r>
                        <a:rPr lang="en-US" sz="2400" i="1">
                          <a:solidFill>
                            <a:schemeClr val="bg1">
                              <a:lumMod val="65000"/>
                            </a:schemeClr>
                          </a:solidFill>
                          <a:latin typeface="Cambria Math"/>
                        </a:rPr>
                        <m:t>)</m:t>
                      </m:r>
                    </m:oMath>
                  </m:oMathPara>
                </a14:m>
                <a:endParaRPr lang="en-US" sz="2400" dirty="0" smtClean="0">
                  <a:solidFill>
                    <a:schemeClr val="bg1">
                      <a:lumMod val="65000"/>
                    </a:schemeClr>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bg1">
                                  <a:lumMod val="65000"/>
                                </a:schemeClr>
                              </a:solidFill>
                              <a:latin typeface="Cambria Math"/>
                            </a:rPr>
                          </m:ctrlPr>
                        </m:sSubPr>
                        <m:e>
                          <m:r>
                            <a:rPr lang="en-US" sz="2400" i="1">
                              <a:solidFill>
                                <a:schemeClr val="bg1">
                                  <a:lumMod val="65000"/>
                                </a:schemeClr>
                              </a:solidFill>
                              <a:latin typeface="Cambria Math"/>
                            </a:rPr>
                            <m:t>𝑓</m:t>
                          </m:r>
                        </m:e>
                        <m:sub>
                          <m:r>
                            <a:rPr lang="en-US" sz="2400" b="0" i="1" smtClean="0">
                              <a:solidFill>
                                <a:schemeClr val="bg1">
                                  <a:lumMod val="65000"/>
                                </a:schemeClr>
                              </a:solidFill>
                              <a:latin typeface="Cambria Math"/>
                            </a:rPr>
                            <m:t>7</m:t>
                          </m:r>
                        </m:sub>
                      </m:sSub>
                      <m:d>
                        <m:dPr>
                          <m:ctrlPr>
                            <a:rPr lang="en-US" sz="2400" i="1">
                              <a:solidFill>
                                <a:schemeClr val="bg1">
                                  <a:lumMod val="65000"/>
                                </a:schemeClr>
                              </a:solidFill>
                              <a:latin typeface="Cambria Math"/>
                            </a:rPr>
                          </m:ctrlPr>
                        </m:dPr>
                        <m:e>
                          <m:r>
                            <a:rPr lang="en-US" sz="2400" i="1">
                              <a:solidFill>
                                <a:schemeClr val="bg1">
                                  <a:lumMod val="65000"/>
                                </a:schemeClr>
                              </a:solidFill>
                              <a:latin typeface="Cambria Math"/>
                            </a:rPr>
                            <m:t>𝑥</m:t>
                          </m:r>
                        </m:e>
                      </m:d>
                      <m:r>
                        <a:rPr lang="en-US" sz="2400" i="1">
                          <a:solidFill>
                            <a:schemeClr val="bg1">
                              <a:lumMod val="65000"/>
                            </a:schemeClr>
                          </a:solidFill>
                          <a:latin typeface="Cambria Math"/>
                        </a:rPr>
                        <m:t>=</m:t>
                      </m:r>
                      <m:r>
                        <a:rPr lang="en-US" sz="2400" i="1" smtClean="0">
                          <a:solidFill>
                            <a:schemeClr val="bg1">
                              <a:lumMod val="65000"/>
                            </a:schemeClr>
                          </a:solidFill>
                          <a:latin typeface="Cambria Math"/>
                        </a:rPr>
                        <m:t> </m:t>
                      </m:r>
                      <m:r>
                        <a:rPr lang="en-US" sz="2400" i="1">
                          <a:solidFill>
                            <a:schemeClr val="bg1">
                              <a:lumMod val="65000"/>
                            </a:schemeClr>
                          </a:solidFill>
                          <a:latin typeface="Cambria Math"/>
                        </a:rPr>
                        <m:t>(</m:t>
                      </m:r>
                      <m:r>
                        <a:rPr lang="en-US" sz="2400" i="1">
                          <a:solidFill>
                            <a:schemeClr val="bg1">
                              <a:lumMod val="65000"/>
                            </a:schemeClr>
                          </a:solidFill>
                          <a:latin typeface="Cambria Math"/>
                        </a:rPr>
                        <m:t>𝑥</m:t>
                      </m:r>
                      <m:r>
                        <a:rPr lang="en-US" sz="2400" b="0" i="1" smtClean="0">
                          <a:solidFill>
                            <a:schemeClr val="bg1">
                              <a:lumMod val="65000"/>
                            </a:schemeClr>
                          </a:solidFill>
                          <a:latin typeface="Cambria Math"/>
                        </a:rPr>
                        <m:t>−1</m:t>
                      </m:r>
                      <m:r>
                        <a:rPr lang="en-US" sz="2400" i="1">
                          <a:solidFill>
                            <a:schemeClr val="bg1">
                              <a:lumMod val="65000"/>
                            </a:schemeClr>
                          </a:solidFill>
                          <a:latin typeface="Cambria Math"/>
                        </a:rPr>
                        <m:t>2)(</m:t>
                      </m:r>
                      <m:r>
                        <a:rPr lang="en-US" sz="2400" b="0" i="1" smtClean="0">
                          <a:solidFill>
                            <a:schemeClr val="bg1">
                              <a:lumMod val="65000"/>
                            </a:schemeClr>
                          </a:solidFill>
                          <a:latin typeface="Cambria Math"/>
                        </a:rPr>
                        <m:t>−</m:t>
                      </m:r>
                      <m:r>
                        <a:rPr lang="en-US" sz="2400" i="1">
                          <a:solidFill>
                            <a:schemeClr val="bg1">
                              <a:lumMod val="65000"/>
                            </a:schemeClr>
                          </a:solidFill>
                          <a:latin typeface="Cambria Math"/>
                        </a:rPr>
                        <m:t>𝑥</m:t>
                      </m:r>
                      <m:r>
                        <a:rPr lang="en-US" sz="2400" i="1">
                          <a:solidFill>
                            <a:schemeClr val="bg1">
                              <a:lumMod val="65000"/>
                            </a:schemeClr>
                          </a:solidFill>
                          <a:latin typeface="Cambria Math"/>
                        </a:rPr>
                        <m:t>+18)</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8</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24−</m:t>
                      </m:r>
                      <m:r>
                        <a:rPr lang="en-US" sz="2400" b="0" i="1" smtClean="0">
                          <a:solidFill>
                            <a:schemeClr val="tx1"/>
                          </a:solidFill>
                          <a:latin typeface="Cambria Math"/>
                        </a:rPr>
                        <m:t>𝑥</m:t>
                      </m:r>
                      <m:r>
                        <a:rPr lang="en-US" sz="2400" i="1">
                          <a:solidFill>
                            <a:schemeClr val="tx1"/>
                          </a:solidFill>
                          <a:latin typeface="Cambria Math"/>
                        </a:rPr>
                        <m:t>)(</m:t>
                      </m:r>
                      <m:r>
                        <a:rPr lang="en-US" sz="2400" b="0" i="1" smtClean="0">
                          <a:solidFill>
                            <a:schemeClr val="tx1"/>
                          </a:solidFill>
                          <a:latin typeface="Cambria Math"/>
                        </a:rPr>
                        <m:t>40−</m:t>
                      </m:r>
                      <m:r>
                        <a:rPr lang="en-US" sz="2400" b="0" i="1" smtClean="0">
                          <a:solidFill>
                            <a:schemeClr val="tx1"/>
                          </a:solidFill>
                          <a:latin typeface="Cambria Math"/>
                        </a:rPr>
                        <m:t>𝑥</m:t>
                      </m:r>
                      <m:r>
                        <a:rPr lang="en-US" sz="2400" i="1">
                          <a:solidFill>
                            <a:schemeClr val="tx1"/>
                          </a:solidFill>
                          <a:latin typeface="Cambria Math"/>
                        </a:rPr>
                        <m:t>)</m:t>
                      </m:r>
                    </m:oMath>
                  </m:oMathPara>
                </a14:m>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828801" y="1371600"/>
                <a:ext cx="7086600" cy="4648200"/>
              </a:xfrm>
              <a:blipFill rotWithShape="1">
                <a:blip r:embed="rId5"/>
                <a:stretch>
                  <a:fillRect/>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spTree>
    <p:extLst>
      <p:ext uri="{BB962C8B-B14F-4D97-AF65-F5344CB8AC3E}">
        <p14:creationId xmlns:p14="http://schemas.microsoft.com/office/powerpoint/2010/main" val="26427219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sp>
        <p:nvSpPr>
          <p:cNvPr id="3" name="Content Placeholder 2"/>
          <p:cNvSpPr>
            <a:spLocks noGrp="1"/>
          </p:cNvSpPr>
          <p:nvPr>
            <p:ph idx="1"/>
          </p:nvPr>
        </p:nvSpPr>
        <p:spPr>
          <a:xfrm>
            <a:off x="304800" y="1371600"/>
            <a:ext cx="8686800" cy="4449763"/>
          </a:xfrm>
        </p:spPr>
        <p:txBody>
          <a:bodyPr/>
          <a:lstStyle/>
          <a:p>
            <a:pPr marL="0" indent="0">
              <a:buNone/>
            </a:pPr>
            <a:r>
              <a:rPr lang="en-US" sz="2400" dirty="0"/>
              <a:t>We have posted a set of released </a:t>
            </a:r>
            <a:r>
              <a:rPr lang="en-US" sz="2400" dirty="0" smtClean="0"/>
              <a:t>[…] </a:t>
            </a:r>
            <a:r>
              <a:rPr lang="en-US" sz="2400" dirty="0"/>
              <a:t>EOCT items to the </a:t>
            </a:r>
            <a:r>
              <a:rPr lang="en-US" sz="2400" dirty="0" err="1"/>
              <a:t>GaDOE</a:t>
            </a:r>
            <a:r>
              <a:rPr lang="en-US" sz="2400" dirty="0"/>
              <a:t> website.  In addition to the item booklet itself, you will find commentary and field test performance </a:t>
            </a:r>
            <a:r>
              <a:rPr lang="en-US" sz="2400" dirty="0" smtClean="0"/>
              <a:t>data. […]</a:t>
            </a:r>
            <a:r>
              <a:rPr lang="en-US" sz="2400" dirty="0"/>
              <a:t>  The items are posted on the EOCT webpage, under the link 'EOCT Resources.'  A direct link to this webpage is provided below.  Please scroll down the page and look under the heading 'Other Documents and Resources.'  </a:t>
            </a:r>
            <a:r>
              <a:rPr lang="en-US" sz="2400" dirty="0" smtClean="0"/>
              <a:t>[…]</a:t>
            </a:r>
          </a:p>
          <a:p>
            <a:pPr marL="0" indent="0">
              <a:buNone/>
            </a:pPr>
            <a:endParaRPr lang="en-US" sz="1000" dirty="0"/>
          </a:p>
          <a:p>
            <a:pPr marL="0" indent="0">
              <a:buNone/>
            </a:pPr>
            <a:r>
              <a:rPr lang="en-US" sz="2000" dirty="0"/>
              <a:t> </a:t>
            </a:r>
            <a:r>
              <a:rPr lang="en-US" sz="2000" u="sng" dirty="0" smtClean="0">
                <a:hlinkClick r:id="rId3"/>
              </a:rPr>
              <a:t>http</a:t>
            </a:r>
            <a:r>
              <a:rPr lang="en-US" sz="2000" u="sng" dirty="0">
                <a:hlinkClick r:id="rId3"/>
              </a:rPr>
              <a:t>://www.gadoe.org/Curriculum-Instruction-and-Assessment/Assessment/Pages/EOCT-Resources.aspx</a:t>
            </a:r>
            <a:endParaRPr lang="en-US" sz="2000" dirty="0"/>
          </a:p>
          <a:p>
            <a:pPr marL="0" indent="0">
              <a:buNone/>
            </a:pPr>
            <a:endParaRPr lang="en-US" sz="1000" i="1" dirty="0" smtClean="0"/>
          </a:p>
          <a:p>
            <a:pPr marL="0" indent="0">
              <a:buNone/>
            </a:pPr>
            <a:r>
              <a:rPr lang="en-US" sz="1600" i="1" dirty="0"/>
              <a:t>~ Dr. </a:t>
            </a:r>
            <a:r>
              <a:rPr lang="en-US" sz="1600" i="1" dirty="0" smtClean="0"/>
              <a:t>Melissa Fincher, Associate Superintendent for Assessment and Accountability</a:t>
            </a:r>
            <a:endParaRPr lang="en-US" sz="1600" i="1" dirty="0"/>
          </a:p>
          <a:p>
            <a:pPr marL="0" indent="0">
              <a:buNone/>
            </a:pPr>
            <a:r>
              <a:rPr lang="en-US" sz="1600" i="1" dirty="0"/>
              <a:t>(excerpt from </a:t>
            </a:r>
            <a:r>
              <a:rPr lang="en-US" sz="1600" i="1" dirty="0" smtClean="0"/>
              <a:t>an email sent to K-12 Assessment Directors </a:t>
            </a:r>
            <a:r>
              <a:rPr lang="en-US" sz="1600" i="1" dirty="0"/>
              <a:t>from Dr. </a:t>
            </a:r>
            <a:r>
              <a:rPr lang="en-US" sz="1600" i="1" dirty="0" smtClean="0"/>
              <a:t>Fincher)</a:t>
            </a:r>
            <a:endParaRPr lang="en-US" sz="1600" i="1" dirty="0"/>
          </a:p>
          <a:p>
            <a:pPr marL="0" indent="0">
              <a:buNone/>
            </a:pPr>
            <a:endParaRPr lang="en-US" sz="2400" i="1"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67363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168400"/>
            <a:ext cx="4876800" cy="485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48470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724400" y="2057400"/>
            <a:ext cx="1524000" cy="3693319"/>
          </a:xfrm>
          <a:prstGeom prst="rect">
            <a:avLst/>
          </a:prstGeom>
          <a:noFill/>
        </p:spPr>
        <p:txBody>
          <a:bodyPr wrap="square" rtlCol="0">
            <a:spAutoFit/>
          </a:bodyPr>
          <a:lstStyle/>
          <a:p>
            <a:r>
              <a:rPr lang="en-US" dirty="0" smtClean="0">
                <a:latin typeface="+mn-lt"/>
              </a:rPr>
              <a:t>A.     </a:t>
            </a:r>
            <a:r>
              <a:rPr lang="en-US" b="1" dirty="0" smtClean="0">
                <a:latin typeface="+mn-lt"/>
              </a:rPr>
              <a:t>48.25%</a:t>
            </a:r>
            <a:endParaRPr lang="en-US" dirty="0" smtClean="0">
              <a:latin typeface="+mn-lt"/>
            </a:endParaRPr>
          </a:p>
          <a:p>
            <a:endParaRPr lang="en-US" dirty="0" smtClean="0">
              <a:latin typeface="+mn-lt"/>
            </a:endParaRPr>
          </a:p>
          <a:p>
            <a:endParaRPr lang="en-US" dirty="0">
              <a:latin typeface="+mn-lt"/>
            </a:endParaRPr>
          </a:p>
          <a:p>
            <a:endParaRPr lang="en-US" dirty="0" smtClean="0">
              <a:latin typeface="+mn-lt"/>
            </a:endParaRPr>
          </a:p>
          <a:p>
            <a:r>
              <a:rPr lang="en-US" dirty="0" smtClean="0">
                <a:latin typeface="+mn-lt"/>
              </a:rPr>
              <a:t>B.     </a:t>
            </a:r>
            <a:r>
              <a:rPr lang="en-US" b="1" dirty="0" smtClean="0">
                <a:latin typeface="+mn-lt"/>
              </a:rPr>
              <a:t>19.18%</a:t>
            </a:r>
            <a:endParaRPr lang="en-US" dirty="0" smtClean="0">
              <a:latin typeface="+mn-lt"/>
            </a:endParaRPr>
          </a:p>
          <a:p>
            <a:endParaRPr lang="en-US" dirty="0" smtClean="0">
              <a:latin typeface="+mn-lt"/>
            </a:endParaRPr>
          </a:p>
          <a:p>
            <a:endParaRPr lang="en-US" dirty="0">
              <a:latin typeface="+mn-lt"/>
            </a:endParaRPr>
          </a:p>
          <a:p>
            <a:endParaRPr lang="en-US" dirty="0" smtClean="0">
              <a:latin typeface="+mn-lt"/>
            </a:endParaRPr>
          </a:p>
          <a:p>
            <a:r>
              <a:rPr lang="en-US" dirty="0" smtClean="0">
                <a:latin typeface="+mn-lt"/>
              </a:rPr>
              <a:t>C.     </a:t>
            </a:r>
            <a:r>
              <a:rPr lang="en-US" b="1" dirty="0" smtClean="0">
                <a:latin typeface="+mn-lt"/>
              </a:rPr>
              <a:t>22.06%</a:t>
            </a:r>
            <a:endParaRPr lang="en-US" dirty="0" smtClean="0">
              <a:latin typeface="+mn-lt"/>
            </a:endParaRPr>
          </a:p>
          <a:p>
            <a:endParaRPr lang="en-US" dirty="0" smtClean="0">
              <a:latin typeface="+mn-lt"/>
            </a:endParaRPr>
          </a:p>
          <a:p>
            <a:endParaRPr lang="en-US" dirty="0">
              <a:latin typeface="+mn-lt"/>
            </a:endParaRPr>
          </a:p>
          <a:p>
            <a:endParaRPr lang="en-US" dirty="0" smtClean="0">
              <a:latin typeface="+mn-lt"/>
            </a:endParaRPr>
          </a:p>
          <a:p>
            <a:r>
              <a:rPr lang="en-US" dirty="0" smtClean="0">
                <a:latin typeface="+mn-lt"/>
              </a:rPr>
              <a:t>D.     </a:t>
            </a:r>
            <a:r>
              <a:rPr lang="en-US" b="1" dirty="0" smtClean="0">
                <a:latin typeface="+mn-lt"/>
              </a:rPr>
              <a:t>10.03%</a:t>
            </a:r>
            <a:endParaRPr lang="en-US" dirty="0">
              <a:latin typeface="+mn-lt"/>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219200"/>
            <a:ext cx="4051300" cy="463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445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5</a:t>
            </a:r>
          </a:p>
          <a:p>
            <a:pPr lvl="1" algn="l">
              <a:buFont typeface="Arial" pitchFamily="34" charset="0"/>
              <a:buChar char="•"/>
            </a:pPr>
            <a:r>
              <a:rPr lang="en-US" sz="3000" dirty="0" smtClean="0">
                <a:solidFill>
                  <a:schemeClr val="tx1"/>
                </a:solidFill>
              </a:rPr>
              <a:t> Incorporating SMPs into quadratic functions</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28956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9573477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extLst>
      <p:ext uri="{BB962C8B-B14F-4D97-AF65-F5344CB8AC3E}">
        <p14:creationId xmlns:p14="http://schemas.microsoft.com/office/powerpoint/2010/main" val="21005011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6"/>
              </a:rPr>
              <a:t>http://</a:t>
            </a:r>
            <a:r>
              <a:rPr lang="en-US" sz="2000" dirty="0" smtClean="0">
                <a:solidFill>
                  <a:schemeClr val="tx1"/>
                </a:solidFill>
                <a:latin typeface="Arial Narrow" pitchFamily="34" charset="0"/>
                <a:hlinkClick r:id="rId6"/>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7"/>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8"/>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4682925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50924"/>
            <a:ext cx="8242300" cy="4511675"/>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4" name="Oval 3"/>
          <p:cNvSpPr/>
          <p:nvPr/>
        </p:nvSpPr>
        <p:spPr>
          <a:xfrm>
            <a:off x="2895600" y="2971800"/>
            <a:ext cx="2514600" cy="3349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90683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0"/>
              </a:rPr>
              <a:t>http://robertkaplinsky.com</a:t>
            </a:r>
            <a:r>
              <a:rPr lang="en-US" sz="2000" dirty="0" smtClean="0">
                <a:solidFill>
                  <a:schemeClr val="tx1"/>
                </a:solidFill>
                <a:hlinkClick r:id="rId10"/>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59793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fontAlgn="auto">
              <a:spcAft>
                <a:spcPts val="0"/>
              </a:spcAft>
              <a:defRPr/>
            </a:pPr>
            <a:endParaRPr lang="en-US" sz="800" u="sng" dirty="0" smtClean="0">
              <a:hlinkClick r:id="rId3"/>
            </a:endParaRPr>
          </a:p>
          <a:p>
            <a:pPr fontAlgn="auto">
              <a:spcAft>
                <a:spcPts val="0"/>
              </a:spcAft>
              <a:defRPr/>
            </a:pPr>
            <a:r>
              <a:rPr lang="en-US" u="sng" dirty="0" smtClean="0">
                <a:hlinkClick r:id="rId3"/>
              </a:rPr>
              <a:t>http</a:t>
            </a:r>
            <a:r>
              <a:rPr lang="en-US" u="sng" dirty="0">
                <a:hlinkClick r:id="rId3"/>
              </a:rPr>
              <a:t>://www.surveymonkey.com/s/WZKG5G2</a:t>
            </a:r>
            <a:endParaRPr lang="en-US" u="sng" dirty="0"/>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1000" dirty="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644124"/>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7197395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6477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dirty="0" smtClean="0"/>
              <a:t>Number of Standards in Unit 5</a:t>
            </a:r>
          </a:p>
          <a:p>
            <a:pPr marL="0" indent="0">
              <a:buNone/>
            </a:pPr>
            <a:r>
              <a:rPr lang="en-US" sz="2400" dirty="0" smtClean="0"/>
              <a:t>My HS math teachers are collaboratively planning this week and are having some serious panic attacks with this unit (AG Unit 5).  Their general consensus is that this unit is an entire course in and of itself considering that these students have little or no experience at all with quadratics</a:t>
            </a:r>
            <a:r>
              <a:rPr lang="en-US" sz="2800" dirty="0" smtClean="0"/>
              <a:t>.  </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3733800"/>
            <a:ext cx="2286000" cy="2286000"/>
          </a:xfrm>
          <a:prstGeom prst="rect">
            <a:avLst/>
          </a:prstGeom>
        </p:spPr>
      </p:pic>
    </p:spTree>
    <p:extLst>
      <p:ext uri="{BB962C8B-B14F-4D97-AF65-F5344CB8AC3E}">
        <p14:creationId xmlns:p14="http://schemas.microsoft.com/office/powerpoint/2010/main" val="53067731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dirty="0" smtClean="0"/>
              <a:t>Complex numbers and quadratics</a:t>
            </a:r>
          </a:p>
          <a:p>
            <a:pPr marL="0" indent="0">
              <a:buNone/>
            </a:pPr>
            <a:r>
              <a:rPr lang="en-US" sz="2800" dirty="0" smtClean="0"/>
              <a:t>Complex numbers are in Unit 4 and Quadratics are in Unit 5 of Analytic Geometry. Does this seem backwards?</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grpSp>
        <p:nvGrpSpPr>
          <p:cNvPr id="3" name="Group 2"/>
          <p:cNvGrpSpPr/>
          <p:nvPr/>
        </p:nvGrpSpPr>
        <p:grpSpPr>
          <a:xfrm>
            <a:off x="1295400" y="3444240"/>
            <a:ext cx="6347460" cy="2485092"/>
            <a:chOff x="1295400" y="3444240"/>
            <a:chExt cx="6347460" cy="2485092"/>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8842" y="4212521"/>
              <a:ext cx="2336035" cy="171681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5400" y="3627159"/>
              <a:ext cx="2344291" cy="762368"/>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3444240"/>
              <a:ext cx="1546860" cy="1889760"/>
            </a:xfrm>
            <a:prstGeom prst="rect">
              <a:avLst/>
            </a:prstGeom>
          </p:spPr>
        </p:pic>
      </p:grpSp>
    </p:spTree>
    <p:extLst>
      <p:ext uri="{BB962C8B-B14F-4D97-AF65-F5344CB8AC3E}">
        <p14:creationId xmlns:p14="http://schemas.microsoft.com/office/powerpoint/2010/main" val="366629398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Which of the following could be the function of a real variable </a:t>
            </a:r>
            <a:r>
              <a:rPr lang="en-US" sz="2400" i="1" dirty="0" smtClean="0">
                <a:solidFill>
                  <a:schemeClr val="tx1"/>
                </a:solidFill>
              </a:rPr>
              <a:t>x</a:t>
            </a:r>
            <a:r>
              <a:rPr lang="en-US" sz="2400" dirty="0" smtClean="0">
                <a:solidFill>
                  <a:schemeClr val="tx1"/>
                </a:solidFill>
              </a:rPr>
              <a:t> whose graph is shown below? Explain.</a:t>
            </a:r>
          </a:p>
          <a:p>
            <a:pPr algn="l"/>
            <a:endParaRPr lang="en-US" sz="2400" dirty="0">
              <a:solidFill>
                <a:schemeClr val="tx1"/>
              </a:solidFill>
            </a:endParaRPr>
          </a:p>
          <a:p>
            <a:pPr algn="l"/>
            <a:endParaRPr lang="en-US" sz="24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2508326"/>
            <a:ext cx="3200400" cy="282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7519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1371600"/>
            <a:ext cx="21336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828801" y="1371600"/>
                <a:ext cx="7086600" cy="4648200"/>
              </a:xfrm>
            </p:spPr>
            <p:txBody>
              <a:bodyPr/>
              <a:lstStyle/>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a:rPr>
                          </m:ctrlPr>
                        </m:sSubPr>
                        <m:e>
                          <m:r>
                            <a:rPr lang="en-US" sz="2400" b="0" i="1" smtClean="0">
                              <a:solidFill>
                                <a:schemeClr val="tx1"/>
                              </a:solidFill>
                              <a:latin typeface="Cambria Math"/>
                            </a:rPr>
                            <m:t>𝑓</m:t>
                          </m:r>
                        </m:e>
                        <m:sub>
                          <m:r>
                            <a:rPr lang="en-US" sz="2400" b="0" i="1" smtClean="0">
                              <a:solidFill>
                                <a:schemeClr val="tx1"/>
                              </a:solidFill>
                              <a:latin typeface="Cambria Math"/>
                            </a:rPr>
                            <m:t>1</m:t>
                          </m:r>
                        </m:sub>
                      </m:sSub>
                      <m:d>
                        <m:dPr>
                          <m:ctrlPr>
                            <a:rPr lang="en-US" sz="2400" b="0" i="1" smtClean="0">
                              <a:solidFill>
                                <a:schemeClr val="tx1"/>
                              </a:solidFill>
                              <a:latin typeface="Cambria Math"/>
                            </a:rPr>
                          </m:ctrlPr>
                        </m:dPr>
                        <m:e>
                          <m:r>
                            <a:rPr lang="en-US" sz="2400" b="0" i="1" smtClean="0">
                              <a:solidFill>
                                <a:schemeClr val="tx1"/>
                              </a:solidFill>
                              <a:latin typeface="Cambria Math"/>
                            </a:rPr>
                            <m:t>𝑥</m:t>
                          </m:r>
                        </m:e>
                      </m:d>
                      <m:r>
                        <a:rPr lang="en-US" sz="2400" b="0" i="1" smtClean="0">
                          <a:solidFill>
                            <a:schemeClr val="tx1"/>
                          </a:solidFill>
                          <a:latin typeface="Cambria Math"/>
                        </a:rPr>
                        <m:t>=</m:t>
                      </m:r>
                      <m:sSup>
                        <m:sSupPr>
                          <m:ctrlPr>
                            <a:rPr lang="en-US" sz="2400" b="0" i="1" smtClean="0">
                              <a:solidFill>
                                <a:schemeClr val="tx1"/>
                              </a:solidFill>
                              <a:latin typeface="Cambria Math"/>
                            </a:rPr>
                          </m:ctrlPr>
                        </m:sSupPr>
                        <m:e>
                          <m:r>
                            <a:rPr lang="en-US" sz="2400" b="0" i="1" smtClean="0">
                              <a:solidFill>
                                <a:schemeClr val="tx1"/>
                              </a:solidFill>
                              <a:latin typeface="Cambria Math"/>
                            </a:rPr>
                            <m:t>(</m:t>
                          </m:r>
                          <m:r>
                            <a:rPr lang="en-US" sz="2400" b="0" i="1" smtClean="0">
                              <a:solidFill>
                                <a:schemeClr val="tx1"/>
                              </a:solidFill>
                              <a:latin typeface="Cambria Math"/>
                            </a:rPr>
                            <m:t>𝑥</m:t>
                          </m:r>
                          <m:r>
                            <a:rPr lang="en-US" sz="2400" b="0" i="1" smtClean="0">
                              <a:solidFill>
                                <a:schemeClr val="tx1"/>
                              </a:solidFill>
                              <a:latin typeface="Cambria Math"/>
                            </a:rPr>
                            <m:t>+12)</m:t>
                          </m:r>
                        </m:e>
                        <m:sup>
                          <m:r>
                            <a:rPr lang="en-US" sz="2400" b="0" i="1" smtClean="0">
                              <a:solidFill>
                                <a:schemeClr val="tx1"/>
                              </a:solidFill>
                              <a:latin typeface="Cambria Math"/>
                            </a:rPr>
                            <m:t>2</m:t>
                          </m:r>
                        </m:sup>
                      </m:sSup>
                      <m:r>
                        <a:rPr lang="en-US" sz="2400" b="0" i="1" smtClean="0">
                          <a:solidFill>
                            <a:schemeClr val="tx1"/>
                          </a:solidFill>
                          <a:latin typeface="Cambria Math"/>
                        </a:rPr>
                        <m:t>+4</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2</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b="0" i="1" smtClean="0">
                              <a:solidFill>
                                <a:schemeClr val="tx1"/>
                              </a:solidFill>
                              <a:latin typeface="Cambria Math"/>
                            </a:rPr>
                            <m:t>−</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2)</m:t>
                          </m:r>
                        </m:e>
                        <m:sup>
                          <m:r>
                            <a:rPr lang="en-US" sz="2400" i="1">
                              <a:solidFill>
                                <a:schemeClr val="tx1"/>
                              </a:solidFill>
                              <a:latin typeface="Cambria Math"/>
                            </a:rPr>
                            <m:t>2</m:t>
                          </m:r>
                        </m:sup>
                      </m:sSup>
                      <m:r>
                        <a:rPr lang="en-US" sz="2400" b="0" i="1" smtClean="0">
                          <a:solidFill>
                            <a:schemeClr val="tx1"/>
                          </a:solidFill>
                          <a:latin typeface="Cambria Math"/>
                        </a:rPr>
                        <m:t>−1</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3</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e>
                        <m:sup>
                          <m:r>
                            <a:rPr lang="en-US" sz="2400" i="1">
                              <a:solidFill>
                                <a:schemeClr val="tx1"/>
                              </a:solidFill>
                              <a:latin typeface="Cambria Math"/>
                            </a:rPr>
                            <m:t>2</m:t>
                          </m:r>
                        </m:sup>
                      </m:sSup>
                      <m:r>
                        <a:rPr lang="en-US" sz="2400" b="0" i="1" smtClean="0">
                          <a:solidFill>
                            <a:schemeClr val="tx1"/>
                          </a:solidFill>
                          <a:latin typeface="Cambria Math"/>
                        </a:rPr>
                        <m:t>−</m:t>
                      </m:r>
                      <m:r>
                        <a:rPr lang="en-US" sz="2400" i="1">
                          <a:solidFill>
                            <a:schemeClr val="tx1"/>
                          </a:solidFill>
                          <a:latin typeface="Cambria Math"/>
                        </a:rPr>
                        <m:t>4</m:t>
                      </m:r>
                      <m:r>
                        <a:rPr lang="en-US" sz="2400" b="0" i="1" smtClean="0">
                          <a:solidFill>
                            <a:schemeClr val="tx1"/>
                          </a:solidFill>
                          <a:latin typeface="Cambria Math"/>
                        </a:rPr>
                        <m:t>0</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4</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sSup>
                        <m:sSupPr>
                          <m:ctrlPr>
                            <a:rPr lang="en-US" sz="2400" i="1">
                              <a:solidFill>
                                <a:schemeClr val="tx1"/>
                              </a:solidFill>
                              <a:latin typeface="Cambria Math"/>
                            </a:rPr>
                          </m:ctrlPr>
                        </m:sSupPr>
                        <m:e>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m:t>
                          </m:r>
                          <m:r>
                            <a:rPr lang="en-US" sz="2400" i="1">
                              <a:solidFill>
                                <a:schemeClr val="tx1"/>
                              </a:solidFill>
                              <a:latin typeface="Cambria Math"/>
                            </a:rPr>
                            <m:t>12)</m:t>
                          </m:r>
                        </m:e>
                        <m:sup>
                          <m:r>
                            <a:rPr lang="en-US" sz="2400" i="1">
                              <a:solidFill>
                                <a:schemeClr val="tx1"/>
                              </a:solidFill>
                              <a:latin typeface="Cambria Math"/>
                            </a:rPr>
                            <m:t>2</m:t>
                          </m:r>
                        </m:sup>
                      </m:sSup>
                      <m:r>
                        <a:rPr lang="en-US" sz="2400" b="0" i="1" smtClean="0">
                          <a:solidFill>
                            <a:schemeClr val="tx1"/>
                          </a:solidFill>
                          <a:latin typeface="Cambria Math"/>
                        </a:rPr>
                        <m:t>−9</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5</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−4(</m:t>
                      </m:r>
                      <m:r>
                        <a:rPr lang="en-US" sz="2400" b="0" i="1" smtClean="0">
                          <a:solidFill>
                            <a:schemeClr val="tx1"/>
                          </a:solidFill>
                          <a:latin typeface="Cambria Math"/>
                        </a:rPr>
                        <m:t>𝑥</m:t>
                      </m:r>
                      <m:r>
                        <a:rPr lang="en-US" sz="2400" b="0" i="1" smtClean="0">
                          <a:solidFill>
                            <a:schemeClr val="tx1"/>
                          </a:solidFill>
                          <a:latin typeface="Cambria Math"/>
                        </a:rPr>
                        <m:t>+2)(</m:t>
                      </m:r>
                      <m:r>
                        <a:rPr lang="en-US" sz="2400" b="0" i="1" smtClean="0">
                          <a:solidFill>
                            <a:schemeClr val="tx1"/>
                          </a:solidFill>
                          <a:latin typeface="Cambria Math"/>
                        </a:rPr>
                        <m:t>𝑥</m:t>
                      </m:r>
                      <m:r>
                        <a:rPr lang="en-US" sz="2400" b="0" i="1" smtClean="0">
                          <a:solidFill>
                            <a:schemeClr val="tx1"/>
                          </a:solidFill>
                          <a:latin typeface="Cambria Math"/>
                        </a:rPr>
                        <m:t>+3)</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6</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+4)(</m:t>
                      </m:r>
                      <m:r>
                        <a:rPr lang="en-US" sz="2400" i="1">
                          <a:solidFill>
                            <a:schemeClr val="tx1"/>
                          </a:solidFill>
                          <a:latin typeface="Cambria Math"/>
                        </a:rPr>
                        <m:t>𝑥</m:t>
                      </m:r>
                      <m:r>
                        <a:rPr lang="en-US" sz="2400" b="0" i="1" smtClean="0">
                          <a:solidFill>
                            <a:schemeClr val="tx1"/>
                          </a:solidFill>
                          <a:latin typeface="Cambria Math"/>
                        </a:rPr>
                        <m:t>−6</m:t>
                      </m:r>
                      <m:r>
                        <a:rPr lang="en-US" sz="2400" i="1">
                          <a:solidFill>
                            <a:schemeClr val="tx1"/>
                          </a:solidFill>
                          <a:latin typeface="Cambria Math"/>
                        </a:rPr>
                        <m:t>)</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7</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i="1" smtClean="0">
                          <a:solidFill>
                            <a:schemeClr val="tx1"/>
                          </a:solidFill>
                          <a:latin typeface="Cambria Math"/>
                        </a:rPr>
                        <m:t> </m:t>
                      </m:r>
                      <m:r>
                        <a:rPr lang="en-US" sz="2400" i="1">
                          <a:solidFill>
                            <a:schemeClr val="tx1"/>
                          </a:solidFill>
                          <a:latin typeface="Cambria Math"/>
                        </a:rPr>
                        <m:t>(</m:t>
                      </m:r>
                      <m:r>
                        <a:rPr lang="en-US" sz="2400" i="1">
                          <a:solidFill>
                            <a:schemeClr val="tx1"/>
                          </a:solidFill>
                          <a:latin typeface="Cambria Math"/>
                        </a:rPr>
                        <m:t>𝑥</m:t>
                      </m:r>
                      <m:r>
                        <a:rPr lang="en-US" sz="2400" b="0" i="1" smtClean="0">
                          <a:solidFill>
                            <a:schemeClr val="tx1"/>
                          </a:solidFill>
                          <a:latin typeface="Cambria Math"/>
                        </a:rPr>
                        <m:t>−1</m:t>
                      </m:r>
                      <m:r>
                        <a:rPr lang="en-US" sz="2400" i="1">
                          <a:solidFill>
                            <a:schemeClr val="tx1"/>
                          </a:solidFill>
                          <a:latin typeface="Cambria Math"/>
                        </a:rPr>
                        <m:t>2)(</m:t>
                      </m:r>
                      <m:r>
                        <a:rPr lang="en-US" sz="2400" b="0" i="1" smtClean="0">
                          <a:solidFill>
                            <a:schemeClr val="tx1"/>
                          </a:solidFill>
                          <a:latin typeface="Cambria Math"/>
                        </a:rPr>
                        <m:t>−</m:t>
                      </m:r>
                      <m:r>
                        <a:rPr lang="en-US" sz="2400" i="1">
                          <a:solidFill>
                            <a:schemeClr val="tx1"/>
                          </a:solidFill>
                          <a:latin typeface="Cambria Math"/>
                        </a:rPr>
                        <m:t>𝑥</m:t>
                      </m:r>
                      <m:r>
                        <a:rPr lang="en-US" sz="2400" i="1">
                          <a:solidFill>
                            <a:schemeClr val="tx1"/>
                          </a:solidFill>
                          <a:latin typeface="Cambria Math"/>
                        </a:rPr>
                        <m:t>+18)</m:t>
                      </m:r>
                    </m:oMath>
                  </m:oMathPara>
                </a14:m>
                <a:endParaRPr lang="en-US" sz="24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a:rPr>
                          </m:ctrlPr>
                        </m:sSubPr>
                        <m:e>
                          <m:r>
                            <a:rPr lang="en-US" sz="2400" i="1">
                              <a:solidFill>
                                <a:schemeClr val="tx1"/>
                              </a:solidFill>
                              <a:latin typeface="Cambria Math"/>
                            </a:rPr>
                            <m:t>𝑓</m:t>
                          </m:r>
                        </m:e>
                        <m:sub>
                          <m:r>
                            <a:rPr lang="en-US" sz="2400" b="0" i="1" smtClean="0">
                              <a:solidFill>
                                <a:schemeClr val="tx1"/>
                              </a:solidFill>
                              <a:latin typeface="Cambria Math"/>
                            </a:rPr>
                            <m:t>8</m:t>
                          </m:r>
                        </m:sub>
                      </m:sSub>
                      <m:d>
                        <m:dPr>
                          <m:ctrlPr>
                            <a:rPr lang="en-US" sz="2400" i="1">
                              <a:solidFill>
                                <a:schemeClr val="tx1"/>
                              </a:solidFill>
                              <a:latin typeface="Cambria Math"/>
                            </a:rPr>
                          </m:ctrlPr>
                        </m:dPr>
                        <m:e>
                          <m:r>
                            <a:rPr lang="en-US" sz="2400" i="1">
                              <a:solidFill>
                                <a:schemeClr val="tx1"/>
                              </a:solidFill>
                              <a:latin typeface="Cambria Math"/>
                            </a:rPr>
                            <m:t>𝑥</m:t>
                          </m:r>
                        </m:e>
                      </m:d>
                      <m:r>
                        <a:rPr lang="en-US" sz="2400" i="1">
                          <a:solidFill>
                            <a:schemeClr val="tx1"/>
                          </a:solidFill>
                          <a:latin typeface="Cambria Math"/>
                        </a:rPr>
                        <m:t>=(</m:t>
                      </m:r>
                      <m:r>
                        <a:rPr lang="en-US" sz="2400" b="0" i="1" smtClean="0">
                          <a:solidFill>
                            <a:schemeClr val="tx1"/>
                          </a:solidFill>
                          <a:latin typeface="Cambria Math"/>
                        </a:rPr>
                        <m:t>24−</m:t>
                      </m:r>
                      <m:r>
                        <a:rPr lang="en-US" sz="2400" b="0" i="1" smtClean="0">
                          <a:solidFill>
                            <a:schemeClr val="tx1"/>
                          </a:solidFill>
                          <a:latin typeface="Cambria Math"/>
                        </a:rPr>
                        <m:t>𝑥</m:t>
                      </m:r>
                      <m:r>
                        <a:rPr lang="en-US" sz="2400" i="1">
                          <a:solidFill>
                            <a:schemeClr val="tx1"/>
                          </a:solidFill>
                          <a:latin typeface="Cambria Math"/>
                        </a:rPr>
                        <m:t>)(</m:t>
                      </m:r>
                      <m:r>
                        <a:rPr lang="en-US" sz="2400" b="0" i="1" smtClean="0">
                          <a:solidFill>
                            <a:schemeClr val="tx1"/>
                          </a:solidFill>
                          <a:latin typeface="Cambria Math"/>
                        </a:rPr>
                        <m:t>40−</m:t>
                      </m:r>
                      <m:r>
                        <a:rPr lang="en-US" sz="2400" b="0" i="1" smtClean="0">
                          <a:solidFill>
                            <a:schemeClr val="tx1"/>
                          </a:solidFill>
                          <a:latin typeface="Cambria Math"/>
                        </a:rPr>
                        <m:t>𝑥</m:t>
                      </m:r>
                      <m:r>
                        <a:rPr lang="en-US" sz="2400" i="1">
                          <a:solidFill>
                            <a:schemeClr val="tx1"/>
                          </a:solidFill>
                          <a:latin typeface="Cambria Math"/>
                        </a:rPr>
                        <m:t>)</m:t>
                      </m:r>
                    </m:oMath>
                  </m:oMathPara>
                </a14:m>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a:solidFill>
                    <a:schemeClr val="tx1"/>
                  </a:solidFill>
                </a:endParaRPr>
              </a:p>
              <a:p>
                <a:pPr algn="l"/>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828801" y="1371600"/>
                <a:ext cx="7086600" cy="4648200"/>
              </a:xfrm>
              <a:blipFill rotWithShape="1">
                <a:blip r:embed="rId5"/>
                <a:stretch>
                  <a:fillRect/>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4939173"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F-IF Which Function?</a:t>
            </a:r>
            <a:endParaRPr lang="en-US" sz="1400" dirty="0"/>
          </a:p>
        </p:txBody>
      </p:sp>
    </p:spTree>
    <p:extLst>
      <p:ext uri="{BB962C8B-B14F-4D97-AF65-F5344CB8AC3E}">
        <p14:creationId xmlns:p14="http://schemas.microsoft.com/office/powerpoint/2010/main" val="3223772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sz="2100" dirty="0" smtClean="0">
                <a:solidFill>
                  <a:schemeClr val="tx1"/>
                </a:solidFill>
                <a:latin typeface="Arial Narrow" pitchFamily="34" charset="0"/>
              </a:rPr>
              <a:t> </a:t>
            </a:r>
            <a:r>
              <a:rPr lang="en-US" sz="2100" dirty="0">
                <a:solidFill>
                  <a:schemeClr val="tx1"/>
                </a:solidFill>
              </a:rPr>
              <a:t>Interpret the structure of expressions</a:t>
            </a:r>
            <a:r>
              <a:rPr lang="en-US" sz="2100" dirty="0" smtClean="0">
                <a:solidFill>
                  <a:schemeClr val="tx1"/>
                </a:solidFill>
                <a:latin typeface="Arial Narrow" pitchFamily="34" charset="0"/>
              </a:rPr>
              <a:t>.</a:t>
            </a:r>
          </a:p>
          <a:p>
            <a:pPr algn="l">
              <a:buFont typeface="Arial" pitchFamily="34" charset="0"/>
              <a:buChar char="•"/>
            </a:pPr>
            <a:r>
              <a:rPr lang="en-US" sz="2100" dirty="0">
                <a:solidFill>
                  <a:schemeClr val="tx1"/>
                </a:solidFill>
                <a:latin typeface="Arial Narrow" pitchFamily="34" charset="0"/>
              </a:rPr>
              <a:t> </a:t>
            </a:r>
            <a:r>
              <a:rPr lang="en-US" sz="2100" dirty="0" smtClean="0">
                <a:solidFill>
                  <a:schemeClr val="tx1"/>
                </a:solidFill>
              </a:rPr>
              <a:t>Write </a:t>
            </a:r>
            <a:r>
              <a:rPr lang="en-US" sz="2100" dirty="0">
                <a:solidFill>
                  <a:schemeClr val="tx1"/>
                </a:solidFill>
              </a:rPr>
              <a:t>expressions in equivalent forms to solve </a:t>
            </a:r>
            <a:r>
              <a:rPr lang="en-US" sz="2100" dirty="0" smtClean="0">
                <a:solidFill>
                  <a:schemeClr val="tx1"/>
                </a:solidFill>
              </a:rPr>
              <a:t>problems</a:t>
            </a:r>
          </a:p>
          <a:p>
            <a:pPr algn="l">
              <a:buFont typeface="Arial" pitchFamily="34" charset="0"/>
              <a:buChar char="•"/>
            </a:pPr>
            <a:r>
              <a:rPr lang="en-US" sz="2100" dirty="0" smtClean="0">
                <a:solidFill>
                  <a:schemeClr val="tx1"/>
                </a:solidFill>
              </a:rPr>
              <a:t> Create </a:t>
            </a:r>
            <a:r>
              <a:rPr lang="en-US" sz="2100" dirty="0">
                <a:solidFill>
                  <a:schemeClr val="tx1"/>
                </a:solidFill>
              </a:rPr>
              <a:t>equations that describe numbers or </a:t>
            </a:r>
            <a:r>
              <a:rPr lang="en-US" sz="2100" dirty="0" smtClean="0">
                <a:solidFill>
                  <a:schemeClr val="tx1"/>
                </a:solidFill>
              </a:rPr>
              <a:t>relationships</a:t>
            </a:r>
          </a:p>
          <a:p>
            <a:pPr algn="l">
              <a:buFont typeface="Arial" pitchFamily="34" charset="0"/>
              <a:buChar char="•"/>
            </a:pPr>
            <a:r>
              <a:rPr lang="en-US" sz="2100" dirty="0" smtClean="0">
                <a:solidFill>
                  <a:schemeClr val="tx1"/>
                </a:solidFill>
              </a:rPr>
              <a:t> Solve </a:t>
            </a:r>
            <a:r>
              <a:rPr lang="en-US" sz="2100" dirty="0">
                <a:solidFill>
                  <a:schemeClr val="tx1"/>
                </a:solidFill>
              </a:rPr>
              <a:t>equations and inequalities in one variable</a:t>
            </a:r>
          </a:p>
          <a:p>
            <a:pPr algn="l">
              <a:buFont typeface="Arial" pitchFamily="34" charset="0"/>
              <a:buChar char="•"/>
            </a:pPr>
            <a:r>
              <a:rPr lang="en-US" sz="2100" dirty="0" smtClean="0">
                <a:solidFill>
                  <a:schemeClr val="tx1"/>
                </a:solidFill>
              </a:rPr>
              <a:t> Solve </a:t>
            </a:r>
            <a:r>
              <a:rPr lang="en-US" sz="2100" dirty="0">
                <a:solidFill>
                  <a:schemeClr val="tx1"/>
                </a:solidFill>
              </a:rPr>
              <a:t>systems of </a:t>
            </a:r>
            <a:r>
              <a:rPr lang="en-US" sz="2100" dirty="0" smtClean="0">
                <a:solidFill>
                  <a:schemeClr val="tx1"/>
                </a:solidFill>
              </a:rPr>
              <a:t>equations</a:t>
            </a:r>
          </a:p>
          <a:p>
            <a:pPr algn="l">
              <a:buFont typeface="Arial" pitchFamily="34" charset="0"/>
              <a:buChar char="•"/>
            </a:pPr>
            <a:r>
              <a:rPr lang="en-US" sz="2100" dirty="0" smtClean="0">
                <a:solidFill>
                  <a:schemeClr val="tx1"/>
                </a:solidFill>
              </a:rPr>
              <a:t> Interpret functions that arise in applications in terms of the context</a:t>
            </a:r>
          </a:p>
          <a:p>
            <a:pPr algn="l">
              <a:buFont typeface="Arial" pitchFamily="34" charset="0"/>
              <a:buChar char="•"/>
            </a:pPr>
            <a:r>
              <a:rPr lang="en-US" sz="2100" dirty="0" smtClean="0">
                <a:solidFill>
                  <a:schemeClr val="tx1"/>
                </a:solidFill>
              </a:rPr>
              <a:t> Analyze </a:t>
            </a:r>
            <a:r>
              <a:rPr lang="en-US" sz="2100" dirty="0">
                <a:solidFill>
                  <a:schemeClr val="tx1"/>
                </a:solidFill>
              </a:rPr>
              <a:t>functions using different representations</a:t>
            </a:r>
          </a:p>
          <a:p>
            <a:pPr algn="l">
              <a:buFont typeface="Arial" pitchFamily="34" charset="0"/>
              <a:buChar char="•"/>
            </a:pPr>
            <a:r>
              <a:rPr lang="en-US" sz="2100" dirty="0" smtClean="0">
                <a:solidFill>
                  <a:schemeClr val="tx1"/>
                </a:solidFill>
              </a:rPr>
              <a:t> Build a function that models a relationship between two quantities</a:t>
            </a:r>
          </a:p>
          <a:p>
            <a:pPr algn="l">
              <a:buFont typeface="Arial" pitchFamily="34" charset="0"/>
              <a:buChar char="•"/>
            </a:pPr>
            <a:r>
              <a:rPr lang="en-US" sz="2100" dirty="0" smtClean="0">
                <a:solidFill>
                  <a:schemeClr val="tx1"/>
                </a:solidFill>
              </a:rPr>
              <a:t> Build new functions from existing functions</a:t>
            </a:r>
          </a:p>
          <a:p>
            <a:pPr algn="l">
              <a:buFont typeface="Arial" pitchFamily="34" charset="0"/>
              <a:buChar char="•"/>
            </a:pPr>
            <a:r>
              <a:rPr lang="en-US" sz="2100" dirty="0" smtClean="0">
                <a:solidFill>
                  <a:schemeClr val="tx1"/>
                </a:solidFill>
              </a:rPr>
              <a:t> Construct and compare linear, quadratic, and exponential models and solve problems</a:t>
            </a:r>
          </a:p>
          <a:p>
            <a:pPr algn="l">
              <a:buFont typeface="Arial" pitchFamily="34" charset="0"/>
              <a:buChar char="•"/>
            </a:pPr>
            <a:endParaRPr lang="en-US" dirty="0"/>
          </a:p>
          <a:p>
            <a:pPr algn="l">
              <a:buFont typeface="Arial" pitchFamily="34" charset="0"/>
              <a:buChar char="•"/>
            </a:pPr>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53431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8439</TotalTime>
  <Words>2020</Words>
  <Application>Microsoft Office PowerPoint</Application>
  <PresentationFormat>On-screen Show (4:3)</PresentationFormat>
  <Paragraphs>371</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~0980123</vt:lpstr>
      <vt:lpstr>CCGPS Mathematics Unit-by-Unit Grade Level Webinar Analytic Geometry Unit 5: Quadratic Function September 17, 2013</vt:lpstr>
      <vt:lpstr>CCGPS Mathematics Unit-by-Unit Grade Level Webinar Analytic Geometry Unit 5: Quadratic Functions September 17, 2013</vt:lpstr>
      <vt:lpstr>Welcome!</vt:lpstr>
      <vt:lpstr>Wiki/Email Questions</vt:lpstr>
      <vt:lpstr>Wiki/Email Questions</vt:lpstr>
      <vt:lpstr>Activate your Brain </vt:lpstr>
      <vt:lpstr>Activate your Brain </vt:lpstr>
      <vt:lpstr>What’s the big idea?</vt:lpstr>
      <vt:lpstr>What’s the big idea?</vt:lpstr>
      <vt:lpstr>What’s the big idea?</vt:lpstr>
      <vt:lpstr>Mathematical Understanding?</vt:lpstr>
      <vt:lpstr>Mathematical Understanding?</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Activate your Brain </vt:lpstr>
      <vt:lpstr>Assessment – Released Items</vt:lpstr>
      <vt:lpstr>Assessment – Released Items</vt:lpstr>
      <vt:lpstr>Assessment – Released Items</vt:lpstr>
      <vt:lpstr>Resource List</vt:lpstr>
      <vt:lpstr>Resources</vt:lpstr>
      <vt:lpstr>Resources</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811</cp:revision>
  <dcterms:created xsi:type="dcterms:W3CDTF">2012-04-02T19:02:51Z</dcterms:created>
  <dcterms:modified xsi:type="dcterms:W3CDTF">2013-09-16T16:50:46Z</dcterms:modified>
</cp:coreProperties>
</file>